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6" roundtripDataSignature="AMtx7mifw1n+FPj1wX7/dQ+X5tid6OWx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0"/>
          <p:cNvSpPr/>
          <p:nvPr>
            <p:ph idx="2" type="pic"/>
          </p:nvPr>
        </p:nvSpPr>
        <p:spPr>
          <a:xfrm>
            <a:off x="1792288" y="612775"/>
            <a:ext cx="5486400" cy="4114800"/>
          </a:xfrm>
          <a:prstGeom prst="rect">
            <a:avLst/>
          </a:prstGeom>
          <a:noFill/>
          <a:ln>
            <a:noFill/>
          </a:ln>
        </p:spPr>
      </p:sp>
      <p:sp>
        <p:nvSpPr>
          <p:cNvPr id="64" name="Google Shape;64;p3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7.png"/><Relationship Id="rId9"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21.png"/><Relationship Id="rId7" Type="http://schemas.openxmlformats.org/officeDocument/2006/relationships/image" Target="../media/image30.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1.png"/><Relationship Id="rId10" Type="http://schemas.openxmlformats.org/officeDocument/2006/relationships/image" Target="../media/image22.png"/><Relationship Id="rId9"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39.png"/><Relationship Id="rId7" Type="http://schemas.openxmlformats.org/officeDocument/2006/relationships/image" Target="../media/image9.pn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2.png"/><Relationship Id="rId7" Type="http://schemas.openxmlformats.org/officeDocument/2006/relationships/image" Target="../media/image37.png"/><Relationship Id="rId8"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2.png"/><Relationship Id="rId7" Type="http://schemas.openxmlformats.org/officeDocument/2006/relationships/image" Target="../media/image28.png"/><Relationship Id="rId8"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7.png"/><Relationship Id="rId10" Type="http://schemas.openxmlformats.org/officeDocument/2006/relationships/image" Target="../media/image32.png"/><Relationship Id="rId9"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3.png"/><Relationship Id="rId7" Type="http://schemas.openxmlformats.org/officeDocument/2006/relationships/image" Target="../media/image26.png"/><Relationship Id="rId8"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1.png"/><Relationship Id="rId9" Type="http://schemas.openxmlformats.org/officeDocument/2006/relationships/image" Target="../media/image33.png"/><Relationship Id="rId5" Type="http://schemas.openxmlformats.org/officeDocument/2006/relationships/image" Target="../media/image39.png"/><Relationship Id="rId6" Type="http://schemas.openxmlformats.org/officeDocument/2006/relationships/image" Target="../media/image9.png"/><Relationship Id="rId7" Type="http://schemas.openxmlformats.org/officeDocument/2006/relationships/image" Target="../media/image2.png"/><Relationship Id="rId8"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image" Target="../media/image1.png"/><Relationship Id="rId9" Type="http://schemas.openxmlformats.org/officeDocument/2006/relationships/image" Target="../media/image41.png"/><Relationship Id="rId5" Type="http://schemas.openxmlformats.org/officeDocument/2006/relationships/image" Target="../media/image7.png"/><Relationship Id="rId6" Type="http://schemas.openxmlformats.org/officeDocument/2006/relationships/image" Target="../media/image39.png"/><Relationship Id="rId7" Type="http://schemas.openxmlformats.org/officeDocument/2006/relationships/image" Target="../media/image9.png"/><Relationship Id="rId8"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2.png"/><Relationship Id="rId8"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hyperlink" Target="http://www.youtube.com/watch?v=AKoFN9brF_Y" TargetMode="External"/><Relationship Id="rId6" Type="http://schemas.openxmlformats.org/officeDocument/2006/relationships/image" Target="../media/image4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6.png"/><Relationship Id="rId10" Type="http://schemas.openxmlformats.org/officeDocument/2006/relationships/image" Target="../media/image2.png"/><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jpg"/><Relationship Id="rId4" Type="http://schemas.openxmlformats.org/officeDocument/2006/relationships/image" Target="../media/image1.png"/><Relationship Id="rId10" Type="http://schemas.openxmlformats.org/officeDocument/2006/relationships/image" Target="../media/image2.png"/><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36.png"/><Relationship Id="rId7" Type="http://schemas.openxmlformats.org/officeDocument/2006/relationships/image" Target="../media/image26.png"/><Relationship Id="rId8"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20.png"/><Relationship Id="rId8"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16.png"/><Relationship Id="rId7" Type="http://schemas.openxmlformats.org/officeDocument/2006/relationships/image" Target="../media/image42.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15.png"/><Relationship Id="rId8"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25.png"/><Relationship Id="rId7" Type="http://schemas.openxmlformats.org/officeDocument/2006/relationships/image" Target="../media/image29.png"/><Relationship Id="rId8"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1.png"/><Relationship Id="rId10" Type="http://schemas.openxmlformats.org/officeDocument/2006/relationships/image" Target="../media/image23.png"/><Relationship Id="rId9" Type="http://schemas.openxmlformats.org/officeDocument/2006/relationships/image" Target="../media/image19.png"/><Relationship Id="rId5" Type="http://schemas.openxmlformats.org/officeDocument/2006/relationships/image" Target="../media/image7.png"/><Relationship Id="rId6" Type="http://schemas.openxmlformats.org/officeDocument/2006/relationships/image" Target="../media/image39.png"/><Relationship Id="rId7" Type="http://schemas.openxmlformats.org/officeDocument/2006/relationships/image" Target="../media/image9.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85" name="Google Shape;85;p1"/>
          <p:cNvSpPr/>
          <p:nvPr/>
        </p:nvSpPr>
        <p:spPr>
          <a:xfrm rot="-370684">
            <a:off x="12962571" y="8721063"/>
            <a:ext cx="6242627" cy="8826336"/>
          </a:xfrm>
          <a:custGeom>
            <a:rect b="b" l="l" r="r" t="t"/>
            <a:pathLst>
              <a:path extrusionOk="0" h="8826336" w="6242627">
                <a:moveTo>
                  <a:pt x="0" y="0"/>
                </a:moveTo>
                <a:lnTo>
                  <a:pt x="6242627" y="0"/>
                </a:lnTo>
                <a:lnTo>
                  <a:pt x="6242627" y="8826336"/>
                </a:lnTo>
                <a:lnTo>
                  <a:pt x="0" y="8826336"/>
                </a:lnTo>
                <a:lnTo>
                  <a:pt x="0" y="0"/>
                </a:lnTo>
                <a:close/>
              </a:path>
            </a:pathLst>
          </a:custGeom>
          <a:blipFill rotWithShape="1">
            <a:blip r:embed="rId4">
              <a:alphaModFix/>
            </a:blip>
            <a:stretch>
              <a:fillRect b="0" l="0" r="0" t="0"/>
            </a:stretch>
          </a:blipFill>
          <a:ln>
            <a:noFill/>
          </a:ln>
        </p:spPr>
      </p:sp>
      <p:sp>
        <p:nvSpPr>
          <p:cNvPr id="86" name="Google Shape;86;p1"/>
          <p:cNvSpPr/>
          <p:nvPr/>
        </p:nvSpPr>
        <p:spPr>
          <a:xfrm rot="-5947236">
            <a:off x="-1742094" y="-5955049"/>
            <a:ext cx="6242627" cy="8826336"/>
          </a:xfrm>
          <a:custGeom>
            <a:rect b="b" l="l" r="r" t="t"/>
            <a:pathLst>
              <a:path extrusionOk="0" h="8826336" w="6242627">
                <a:moveTo>
                  <a:pt x="0" y="0"/>
                </a:moveTo>
                <a:lnTo>
                  <a:pt x="6242626" y="0"/>
                </a:lnTo>
                <a:lnTo>
                  <a:pt x="6242626" y="8826335"/>
                </a:lnTo>
                <a:lnTo>
                  <a:pt x="0" y="8826335"/>
                </a:lnTo>
                <a:lnTo>
                  <a:pt x="0" y="0"/>
                </a:lnTo>
                <a:close/>
              </a:path>
            </a:pathLst>
          </a:custGeom>
          <a:blipFill rotWithShape="1">
            <a:blip r:embed="rId4">
              <a:alphaModFix/>
            </a:blip>
            <a:stretch>
              <a:fillRect b="0" l="0" r="0" t="0"/>
            </a:stretch>
          </a:blipFill>
          <a:ln>
            <a:noFill/>
          </a:ln>
        </p:spPr>
      </p:sp>
      <p:sp>
        <p:nvSpPr>
          <p:cNvPr id="87" name="Google Shape;87;p1"/>
          <p:cNvSpPr/>
          <p:nvPr/>
        </p:nvSpPr>
        <p:spPr>
          <a:xfrm rot="-78571">
            <a:off x="2042896" y="1342168"/>
            <a:ext cx="14202209" cy="7359326"/>
          </a:xfrm>
          <a:custGeom>
            <a:rect b="b" l="l" r="r" t="t"/>
            <a:pathLst>
              <a:path extrusionOk="0" h="7359326" w="14202209">
                <a:moveTo>
                  <a:pt x="0" y="0"/>
                </a:moveTo>
                <a:lnTo>
                  <a:pt x="14202208" y="0"/>
                </a:lnTo>
                <a:lnTo>
                  <a:pt x="14202208" y="7359326"/>
                </a:lnTo>
                <a:lnTo>
                  <a:pt x="0" y="7359326"/>
                </a:lnTo>
                <a:lnTo>
                  <a:pt x="0" y="0"/>
                </a:lnTo>
                <a:close/>
              </a:path>
            </a:pathLst>
          </a:custGeom>
          <a:blipFill rotWithShape="1">
            <a:blip r:embed="rId5">
              <a:alphaModFix/>
            </a:blip>
            <a:stretch>
              <a:fillRect b="0" l="0" r="0" t="0"/>
            </a:stretch>
          </a:blipFill>
          <a:ln>
            <a:noFill/>
          </a:ln>
        </p:spPr>
      </p:sp>
      <p:sp>
        <p:nvSpPr>
          <p:cNvPr id="88" name="Google Shape;88;p1"/>
          <p:cNvSpPr/>
          <p:nvPr/>
        </p:nvSpPr>
        <p:spPr>
          <a:xfrm>
            <a:off x="-1656887" y="7280545"/>
            <a:ext cx="3864054" cy="2260472"/>
          </a:xfrm>
          <a:custGeom>
            <a:rect b="b" l="l" r="r" t="t"/>
            <a:pathLst>
              <a:path extrusionOk="0" h="2260472" w="3864054">
                <a:moveTo>
                  <a:pt x="0" y="0"/>
                </a:moveTo>
                <a:lnTo>
                  <a:pt x="3864054" y="0"/>
                </a:lnTo>
                <a:lnTo>
                  <a:pt x="3864054" y="2260472"/>
                </a:lnTo>
                <a:lnTo>
                  <a:pt x="0" y="2260472"/>
                </a:lnTo>
                <a:lnTo>
                  <a:pt x="0" y="0"/>
                </a:lnTo>
                <a:close/>
              </a:path>
            </a:pathLst>
          </a:custGeom>
          <a:blipFill rotWithShape="1">
            <a:blip r:embed="rId6">
              <a:alphaModFix/>
            </a:blip>
            <a:stretch>
              <a:fillRect b="0" l="0" r="0" t="0"/>
            </a:stretch>
          </a:blipFill>
          <a:ln>
            <a:noFill/>
          </a:ln>
        </p:spPr>
      </p:sp>
      <p:sp>
        <p:nvSpPr>
          <p:cNvPr id="89" name="Google Shape;89;p1"/>
          <p:cNvSpPr/>
          <p:nvPr/>
        </p:nvSpPr>
        <p:spPr>
          <a:xfrm>
            <a:off x="15751666" y="723448"/>
            <a:ext cx="4118345" cy="3032132"/>
          </a:xfrm>
          <a:custGeom>
            <a:rect b="b" l="l" r="r" t="t"/>
            <a:pathLst>
              <a:path extrusionOk="0" h="3032132" w="4118345">
                <a:moveTo>
                  <a:pt x="0" y="0"/>
                </a:moveTo>
                <a:lnTo>
                  <a:pt x="4118345" y="0"/>
                </a:lnTo>
                <a:lnTo>
                  <a:pt x="4118345" y="3032132"/>
                </a:lnTo>
                <a:lnTo>
                  <a:pt x="0" y="3032132"/>
                </a:lnTo>
                <a:lnTo>
                  <a:pt x="0" y="0"/>
                </a:lnTo>
                <a:close/>
              </a:path>
            </a:pathLst>
          </a:custGeom>
          <a:blipFill rotWithShape="1">
            <a:blip r:embed="rId7">
              <a:alphaModFix/>
            </a:blip>
            <a:stretch>
              <a:fillRect b="0" l="0" r="0" t="0"/>
            </a:stretch>
          </a:blipFill>
          <a:ln>
            <a:noFill/>
          </a:ln>
        </p:spPr>
      </p:sp>
      <p:sp>
        <p:nvSpPr>
          <p:cNvPr id="90" name="Google Shape;90;p1"/>
          <p:cNvSpPr/>
          <p:nvPr/>
        </p:nvSpPr>
        <p:spPr>
          <a:xfrm>
            <a:off x="7323783" y="1848167"/>
            <a:ext cx="3640434" cy="782693"/>
          </a:xfrm>
          <a:custGeom>
            <a:rect b="b" l="l" r="r" t="t"/>
            <a:pathLst>
              <a:path extrusionOk="0" h="782693" w="3640434">
                <a:moveTo>
                  <a:pt x="0" y="0"/>
                </a:moveTo>
                <a:lnTo>
                  <a:pt x="3640434" y="0"/>
                </a:lnTo>
                <a:lnTo>
                  <a:pt x="3640434" y="782693"/>
                </a:lnTo>
                <a:lnTo>
                  <a:pt x="0" y="782693"/>
                </a:lnTo>
                <a:lnTo>
                  <a:pt x="0" y="0"/>
                </a:lnTo>
                <a:close/>
              </a:path>
            </a:pathLst>
          </a:custGeom>
          <a:blipFill rotWithShape="1">
            <a:blip r:embed="rId8">
              <a:alphaModFix/>
            </a:blip>
            <a:stretch>
              <a:fillRect b="0" l="0" r="0" t="0"/>
            </a:stretch>
          </a:blipFill>
          <a:ln>
            <a:noFill/>
          </a:ln>
        </p:spPr>
      </p:sp>
      <p:sp>
        <p:nvSpPr>
          <p:cNvPr id="91" name="Google Shape;91;p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9">
              <a:alphaModFix/>
            </a:blip>
            <a:stretch>
              <a:fillRect b="-15629" l="-2680" r="0" t="-6102"/>
            </a:stretch>
          </a:blipFill>
          <a:ln>
            <a:noFill/>
          </a:ln>
        </p:spPr>
      </p:sp>
      <p:sp>
        <p:nvSpPr>
          <p:cNvPr id="92" name="Google Shape;92;p1"/>
          <p:cNvSpPr txBox="1"/>
          <p:nvPr/>
        </p:nvSpPr>
        <p:spPr>
          <a:xfrm>
            <a:off x="5213007" y="7290923"/>
            <a:ext cx="7829813" cy="769335"/>
          </a:xfrm>
          <a:prstGeom prst="rect">
            <a:avLst/>
          </a:prstGeom>
          <a:noFill/>
          <a:ln>
            <a:noFill/>
          </a:ln>
        </p:spPr>
        <p:txBody>
          <a:bodyPr anchorCtr="0" anchor="t" bIns="0" lIns="0" spcFirstLastPara="1" rIns="0" wrap="square" tIns="0">
            <a:spAutoFit/>
          </a:bodyPr>
          <a:lstStyle/>
          <a:p>
            <a:pPr indent="0" lvl="0" marL="0" marR="0" rtl="0" algn="ctr">
              <a:lnSpc>
                <a:spcPct val="140017"/>
              </a:lnSpc>
              <a:spcBef>
                <a:spcPts val="0"/>
              </a:spcBef>
              <a:spcAft>
                <a:spcPts val="0"/>
              </a:spcAft>
              <a:buNone/>
            </a:pPr>
            <a:r>
              <a:rPr b="0" i="0" lang="en-US" sz="4543" u="none" cap="none" strike="noStrike">
                <a:solidFill>
                  <a:srgbClr val="FFFFFF"/>
                </a:solidFill>
                <a:latin typeface="Arial"/>
                <a:ea typeface="Arial"/>
                <a:cs typeface="Arial"/>
                <a:sym typeface="Arial"/>
              </a:rPr>
              <a:t>Prepared By Anna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0"/>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99" name="Google Shape;199;p10"/>
          <p:cNvSpPr/>
          <p:nvPr/>
        </p:nvSpPr>
        <p:spPr>
          <a:xfrm>
            <a:off x="86855" y="-146523"/>
            <a:ext cx="18288000" cy="6776544"/>
          </a:xfrm>
          <a:custGeom>
            <a:rect b="b" l="l" r="r" t="t"/>
            <a:pathLst>
              <a:path extrusionOk="0" h="9047178" w="17459467">
                <a:moveTo>
                  <a:pt x="0" y="0"/>
                </a:moveTo>
                <a:lnTo>
                  <a:pt x="17459468" y="0"/>
                </a:lnTo>
                <a:lnTo>
                  <a:pt x="17459468" y="9047179"/>
                </a:lnTo>
                <a:lnTo>
                  <a:pt x="0" y="9047179"/>
                </a:lnTo>
                <a:lnTo>
                  <a:pt x="0" y="0"/>
                </a:lnTo>
                <a:close/>
              </a:path>
            </a:pathLst>
          </a:custGeom>
          <a:blipFill rotWithShape="1">
            <a:blip r:embed="rId4">
              <a:alphaModFix/>
            </a:blip>
            <a:stretch>
              <a:fillRect b="0" l="0" r="0" t="0"/>
            </a:stretch>
          </a:blipFill>
          <a:ln>
            <a:noFill/>
          </a:ln>
        </p:spPr>
      </p:sp>
      <p:sp>
        <p:nvSpPr>
          <p:cNvPr id="200" name="Google Shape;200;p10"/>
          <p:cNvSpPr/>
          <p:nvPr/>
        </p:nvSpPr>
        <p:spPr>
          <a:xfrm rot="5014160">
            <a:off x="10608703" y="4996805"/>
            <a:ext cx="6242627" cy="8826336"/>
          </a:xfrm>
          <a:custGeom>
            <a:rect b="b" l="l" r="r" t="t"/>
            <a:pathLst>
              <a:path extrusionOk="0" h="8826336" w="6242627">
                <a:moveTo>
                  <a:pt x="0" y="0"/>
                </a:moveTo>
                <a:lnTo>
                  <a:pt x="6242627" y="0"/>
                </a:lnTo>
                <a:lnTo>
                  <a:pt x="6242627" y="8826335"/>
                </a:lnTo>
                <a:lnTo>
                  <a:pt x="0" y="8826335"/>
                </a:lnTo>
                <a:lnTo>
                  <a:pt x="0" y="0"/>
                </a:lnTo>
                <a:close/>
              </a:path>
            </a:pathLst>
          </a:custGeom>
          <a:blipFill rotWithShape="1">
            <a:blip r:embed="rId5">
              <a:alphaModFix/>
            </a:blip>
            <a:stretch>
              <a:fillRect b="0" l="0" r="0" t="0"/>
            </a:stretch>
          </a:blipFill>
          <a:ln>
            <a:noFill/>
          </a:ln>
        </p:spPr>
      </p:sp>
      <p:sp>
        <p:nvSpPr>
          <p:cNvPr id="201" name="Google Shape;201;p10"/>
          <p:cNvSpPr/>
          <p:nvPr/>
        </p:nvSpPr>
        <p:spPr>
          <a:xfrm>
            <a:off x="-417403" y="6430278"/>
            <a:ext cx="3456432" cy="4114800"/>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6">
              <a:alphaModFix/>
            </a:blip>
            <a:stretch>
              <a:fillRect b="0" l="0" r="0" t="0"/>
            </a:stretch>
          </a:blipFill>
          <a:ln>
            <a:noFill/>
          </a:ln>
        </p:spPr>
      </p:sp>
      <p:sp>
        <p:nvSpPr>
          <p:cNvPr id="202" name="Google Shape;202;p10"/>
          <p:cNvSpPr txBox="1"/>
          <p:nvPr/>
        </p:nvSpPr>
        <p:spPr>
          <a:xfrm>
            <a:off x="533400" y="1363675"/>
            <a:ext cx="13626900" cy="4605900"/>
          </a:xfrm>
          <a:prstGeom prst="rect">
            <a:avLst/>
          </a:prstGeom>
          <a:noFill/>
          <a:ln>
            <a:noFill/>
          </a:ln>
        </p:spPr>
        <p:txBody>
          <a:bodyPr anchorCtr="0" anchor="ctr" bIns="0" lIns="0" spcFirstLastPara="1" rIns="0" wrap="square" tIns="0">
            <a:noAutofit/>
          </a:bodyPr>
          <a:lstStyle/>
          <a:p>
            <a:pPr indent="-280669" lvl="1" marL="561339" marR="0" rtl="0" algn="l">
              <a:lnSpc>
                <a:spcPct val="100000"/>
              </a:lnSpc>
              <a:spcBef>
                <a:spcPts val="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Unique Habitat:</a:t>
            </a:r>
            <a:r>
              <a:rPr b="0" i="0" lang="en-US" sz="3200" u="none" cap="none" strike="noStrike">
                <a:solidFill>
                  <a:schemeClr val="dk1"/>
                </a:solidFill>
                <a:latin typeface="Georgia"/>
                <a:ea typeface="Georgia"/>
                <a:cs typeface="Georgia"/>
                <a:sym typeface="Georgia"/>
              </a:rPr>
              <a:t> Thrives in the warm, damp soils near hot springs and geysers.</a:t>
            </a:r>
            <a:endParaRPr/>
          </a:p>
          <a:p>
            <a:pPr indent="-280669" lvl="1" marL="561339" marR="0" rtl="0" algn="l">
              <a:lnSpc>
                <a:spcPct val="100000"/>
              </a:lnSpc>
              <a:spcBef>
                <a:spcPts val="240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Physical Adaptation:</a:t>
            </a:r>
            <a:endParaRPr sz="3200">
              <a:solidFill>
                <a:schemeClr val="dk1"/>
              </a:solidFill>
              <a:latin typeface="Georgia"/>
              <a:ea typeface="Georgia"/>
              <a:cs typeface="Georgia"/>
              <a:sym typeface="Georgia"/>
            </a:endParaRPr>
          </a:p>
          <a:p>
            <a:pPr indent="-431800" lvl="2" marL="1371600" marR="0" rtl="0" algn="l">
              <a:lnSpc>
                <a:spcPct val="100000"/>
              </a:lnSpc>
              <a:spcBef>
                <a:spcPts val="2400"/>
              </a:spcBef>
              <a:spcAft>
                <a:spcPts val="0"/>
              </a:spcAft>
              <a:buClr>
                <a:schemeClr val="dk1"/>
              </a:buClr>
              <a:buSzPts val="3200"/>
              <a:buFont typeface="Arial"/>
              <a:buChar char="■"/>
            </a:pPr>
            <a:r>
              <a:rPr b="0" i="0" lang="en-US" sz="3200" u="none" cap="none" strike="noStrike">
                <a:solidFill>
                  <a:schemeClr val="dk1"/>
                </a:solidFill>
                <a:latin typeface="Georgia"/>
                <a:ea typeface="Georgia"/>
                <a:cs typeface="Georgia"/>
                <a:sym typeface="Georgia"/>
              </a:rPr>
              <a:t>Flowers open wide in direct sunlight for pollinators, but tightly coil shut on cloudy days to protect themselves.</a:t>
            </a:r>
            <a:endParaRPr b="1" sz="3200">
              <a:solidFill>
                <a:schemeClr val="dk1"/>
              </a:solidFill>
              <a:latin typeface="Georgia"/>
              <a:ea typeface="Georgia"/>
              <a:cs typeface="Georgia"/>
              <a:sym typeface="Georgia"/>
            </a:endParaRPr>
          </a:p>
          <a:p>
            <a:pPr indent="-431800" lvl="2" marL="1371600" marR="0" rtl="0" algn="l">
              <a:lnSpc>
                <a:spcPct val="100000"/>
              </a:lnSpc>
              <a:spcBef>
                <a:spcPts val="2400"/>
              </a:spcBef>
              <a:spcAft>
                <a:spcPts val="0"/>
              </a:spcAft>
              <a:buClr>
                <a:schemeClr val="dk1"/>
              </a:buClr>
              <a:buSzPts val="3200"/>
              <a:buFont typeface="Arial"/>
              <a:buChar char="■"/>
            </a:pPr>
            <a:r>
              <a:rPr b="0" i="0" lang="en-US" sz="3200" u="none" cap="none" strike="noStrike">
                <a:solidFill>
                  <a:schemeClr val="dk1"/>
                </a:solidFill>
                <a:latin typeface="Georgia"/>
                <a:ea typeface="Georgia"/>
                <a:cs typeface="Georgia"/>
                <a:sym typeface="Georgia"/>
              </a:rPr>
              <a:t>The plant produces highly bitter compounds so large grazing mammals think it tastes terrible and won't eat it.</a:t>
            </a:r>
            <a:endParaRPr b="0" i="0" sz="3200" u="none" cap="none" strike="noStrike">
              <a:solidFill>
                <a:srgbClr val="000000"/>
              </a:solidFill>
              <a:latin typeface="Georgia"/>
              <a:ea typeface="Georgia"/>
              <a:cs typeface="Georgia"/>
              <a:sym typeface="Georgia"/>
            </a:endParaRPr>
          </a:p>
        </p:txBody>
      </p:sp>
      <p:sp>
        <p:nvSpPr>
          <p:cNvPr id="203" name="Google Shape;203;p10"/>
          <p:cNvSpPr/>
          <p:nvPr/>
        </p:nvSpPr>
        <p:spPr>
          <a:xfrm>
            <a:off x="15719832" y="7367894"/>
            <a:ext cx="4681245" cy="1006468"/>
          </a:xfrm>
          <a:custGeom>
            <a:rect b="b" l="l" r="r" t="t"/>
            <a:pathLst>
              <a:path extrusionOk="0" h="1006468" w="4681245">
                <a:moveTo>
                  <a:pt x="0" y="0"/>
                </a:moveTo>
                <a:lnTo>
                  <a:pt x="4681245" y="0"/>
                </a:lnTo>
                <a:lnTo>
                  <a:pt x="4681245" y="1006468"/>
                </a:lnTo>
                <a:lnTo>
                  <a:pt x="0" y="1006468"/>
                </a:lnTo>
                <a:lnTo>
                  <a:pt x="0" y="0"/>
                </a:lnTo>
                <a:close/>
              </a:path>
            </a:pathLst>
          </a:custGeom>
          <a:blipFill rotWithShape="1">
            <a:blip r:embed="rId7">
              <a:alphaModFix/>
            </a:blip>
            <a:stretch>
              <a:fillRect b="0" l="0" r="0" t="0"/>
            </a:stretch>
          </a:blipFill>
          <a:ln>
            <a:noFill/>
          </a:ln>
        </p:spPr>
      </p:sp>
      <p:sp>
        <p:nvSpPr>
          <p:cNvPr id="204" name="Google Shape;204;p10"/>
          <p:cNvSpPr/>
          <p:nvPr/>
        </p:nvSpPr>
        <p:spPr>
          <a:xfrm rot="3924864">
            <a:off x="14395745" y="4845013"/>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8">
              <a:alphaModFix/>
            </a:blip>
            <a:stretch>
              <a:fillRect b="0" l="0" r="0" t="0"/>
            </a:stretch>
          </a:blipFill>
          <a:ln>
            <a:noFill/>
          </a:ln>
        </p:spPr>
      </p:sp>
      <p:sp>
        <p:nvSpPr>
          <p:cNvPr id="205" name="Google Shape;205;p10"/>
          <p:cNvSpPr txBox="1"/>
          <p:nvPr/>
        </p:nvSpPr>
        <p:spPr>
          <a:xfrm>
            <a:off x="0" y="106605"/>
            <a:ext cx="18288000" cy="1077600"/>
          </a:xfrm>
          <a:prstGeom prst="rect">
            <a:avLst/>
          </a:prstGeom>
          <a:noFill/>
          <a:ln>
            <a:noFill/>
          </a:ln>
        </p:spPr>
        <p:txBody>
          <a:bodyPr anchorCtr="0" anchor="t" bIns="0" lIns="0" spcFirstLastPara="1" rIns="0" wrap="square" tIns="0">
            <a:spAutoFit/>
          </a:bodyPr>
          <a:lstStyle/>
          <a:p>
            <a:pPr indent="0" lvl="0" marL="0" marR="0" rtl="0" algn="l">
              <a:lnSpc>
                <a:spcPct val="123737"/>
              </a:lnSpc>
              <a:spcBef>
                <a:spcPts val="0"/>
              </a:spcBef>
              <a:spcAft>
                <a:spcPts val="0"/>
              </a:spcAft>
              <a:buNone/>
            </a:pPr>
            <a:r>
              <a:rPr b="1" i="0" lang="en-US" sz="7000" u="none" cap="none" strike="noStrike">
                <a:solidFill>
                  <a:srgbClr val="D46619"/>
                </a:solidFill>
                <a:latin typeface="Georgia"/>
                <a:ea typeface="Georgia"/>
                <a:cs typeface="Georgia"/>
                <a:sym typeface="Georgia"/>
              </a:rPr>
              <a:t>Rocky Mountain Fringed Gentian</a:t>
            </a:r>
            <a:endParaRPr sz="7000"/>
          </a:p>
        </p:txBody>
      </p:sp>
      <p:pic>
        <p:nvPicPr>
          <p:cNvPr id="206" name="Google Shape;206;p10"/>
          <p:cNvPicPr preferRelativeResize="0"/>
          <p:nvPr/>
        </p:nvPicPr>
        <p:blipFill rotWithShape="1">
          <a:blip r:embed="rId9">
            <a:alphaModFix/>
          </a:blip>
          <a:srcRect b="0" l="0" r="0" t="0"/>
          <a:stretch/>
        </p:blipFill>
        <p:spPr>
          <a:xfrm>
            <a:off x="14511350" y="1910763"/>
            <a:ext cx="3429000" cy="3207298"/>
          </a:xfrm>
          <a:prstGeom prst="rect">
            <a:avLst/>
          </a:prstGeom>
          <a:noFill/>
          <a:ln>
            <a:noFill/>
          </a:ln>
        </p:spPr>
      </p:pic>
      <p:pic>
        <p:nvPicPr>
          <p:cNvPr id="207" name="Google Shape;207;p10"/>
          <p:cNvPicPr preferRelativeResize="0"/>
          <p:nvPr/>
        </p:nvPicPr>
        <p:blipFill rotWithShape="1">
          <a:blip r:embed="rId10">
            <a:alphaModFix/>
          </a:blip>
          <a:srcRect b="0" l="0" r="0" t="0"/>
          <a:stretch/>
        </p:blipFill>
        <p:spPr>
          <a:xfrm>
            <a:off x="3490797" y="6475334"/>
            <a:ext cx="5098119" cy="339256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1"/>
          <p:cNvSpPr/>
          <p:nvPr/>
        </p:nvSpPr>
        <p:spPr>
          <a:xfrm rot="-602961">
            <a:off x="-866701" y="-1516684"/>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13" name="Google Shape;213;p11"/>
          <p:cNvSpPr/>
          <p:nvPr/>
        </p:nvSpPr>
        <p:spPr>
          <a:xfrm>
            <a:off x="304800" y="1649707"/>
            <a:ext cx="17459467" cy="8640055"/>
          </a:xfrm>
          <a:custGeom>
            <a:rect b="b" l="l" r="r" t="t"/>
            <a:pathLst>
              <a:path extrusionOk="0" h="9047178" w="17459467">
                <a:moveTo>
                  <a:pt x="0" y="0"/>
                </a:moveTo>
                <a:lnTo>
                  <a:pt x="17459467" y="0"/>
                </a:lnTo>
                <a:lnTo>
                  <a:pt x="17459467" y="9047179"/>
                </a:lnTo>
                <a:lnTo>
                  <a:pt x="0" y="9047179"/>
                </a:lnTo>
                <a:lnTo>
                  <a:pt x="0" y="0"/>
                </a:lnTo>
                <a:close/>
              </a:path>
            </a:pathLst>
          </a:custGeom>
          <a:blipFill rotWithShape="1">
            <a:blip r:embed="rId4">
              <a:alphaModFix/>
            </a:blip>
            <a:stretch>
              <a:fillRect b="0" l="0" r="0" t="0"/>
            </a:stretch>
          </a:blipFill>
          <a:ln>
            <a:noFill/>
          </a:ln>
        </p:spPr>
      </p:sp>
      <p:sp>
        <p:nvSpPr>
          <p:cNvPr id="214" name="Google Shape;214;p11"/>
          <p:cNvSpPr/>
          <p:nvPr/>
        </p:nvSpPr>
        <p:spPr>
          <a:xfrm>
            <a:off x="14020051" y="-1415677"/>
            <a:ext cx="4693278" cy="4844674"/>
          </a:xfrm>
          <a:custGeom>
            <a:rect b="b" l="l" r="r" t="t"/>
            <a:pathLst>
              <a:path extrusionOk="0" h="4844674" w="4693278">
                <a:moveTo>
                  <a:pt x="0" y="0"/>
                </a:moveTo>
                <a:lnTo>
                  <a:pt x="4693278" y="0"/>
                </a:lnTo>
                <a:lnTo>
                  <a:pt x="4693278" y="4844674"/>
                </a:lnTo>
                <a:lnTo>
                  <a:pt x="0" y="4844674"/>
                </a:lnTo>
                <a:lnTo>
                  <a:pt x="0" y="0"/>
                </a:lnTo>
                <a:close/>
              </a:path>
            </a:pathLst>
          </a:custGeom>
          <a:blipFill rotWithShape="1">
            <a:blip r:embed="rId5">
              <a:alphaModFix/>
            </a:blip>
            <a:stretch>
              <a:fillRect b="0" l="0" r="0" t="0"/>
            </a:stretch>
          </a:blipFill>
          <a:ln>
            <a:noFill/>
          </a:ln>
        </p:spPr>
      </p:sp>
      <p:sp>
        <p:nvSpPr>
          <p:cNvPr id="215" name="Google Shape;215;p11"/>
          <p:cNvSpPr txBox="1"/>
          <p:nvPr/>
        </p:nvSpPr>
        <p:spPr>
          <a:xfrm>
            <a:off x="7856250" y="2883100"/>
            <a:ext cx="9285600" cy="6341700"/>
          </a:xfrm>
          <a:prstGeom prst="rect">
            <a:avLst/>
          </a:prstGeom>
          <a:noFill/>
          <a:ln>
            <a:noFill/>
          </a:ln>
        </p:spPr>
        <p:txBody>
          <a:bodyPr anchorCtr="0" anchor="t" bIns="0" lIns="0" spcFirstLastPara="1" rIns="0" wrap="square" tIns="0">
            <a:spAutoFit/>
          </a:bodyPr>
          <a:lstStyle/>
          <a:p>
            <a:pPr indent="-302260" lvl="1" marL="604519" marR="0" rtl="0" algn="just">
              <a:spcBef>
                <a:spcPts val="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Physical Adaptation</a:t>
            </a:r>
            <a:r>
              <a:rPr b="1" i="0" lang="en-US" sz="3200" u="none" cap="none" strike="noStrike">
                <a:solidFill>
                  <a:schemeClr val="dk1"/>
                </a:solidFill>
                <a:latin typeface="Georgia"/>
                <a:ea typeface="Georgia"/>
                <a:cs typeface="Georgia"/>
                <a:sym typeface="Georgia"/>
              </a:rPr>
              <a:t>:</a:t>
            </a:r>
            <a:r>
              <a:rPr b="0" i="0" lang="en-US" sz="3200" u="none" cap="none" strike="noStrike">
                <a:solidFill>
                  <a:schemeClr val="dk1"/>
                </a:solidFill>
                <a:latin typeface="Georgia"/>
                <a:ea typeface="Georgia"/>
                <a:cs typeface="Georgia"/>
                <a:sym typeface="Georgia"/>
              </a:rPr>
              <a:t> Grayish-brown fur helps them blend into winter grass to hide from prey and wolves</a:t>
            </a:r>
            <a:r>
              <a:rPr b="0" i="0" lang="en-US" sz="3200" u="none" cap="none" strike="noStrike">
                <a:solidFill>
                  <a:srgbClr val="000000"/>
                </a:solidFill>
                <a:latin typeface="Georgia"/>
                <a:ea typeface="Georgia"/>
                <a:cs typeface="Georgia"/>
                <a:sym typeface="Georgia"/>
              </a:rPr>
              <a:t>.</a:t>
            </a:r>
            <a:endParaRPr/>
          </a:p>
          <a:p>
            <a:pPr indent="-302260" lvl="1" marL="604519" marR="0" rtl="0" algn="just">
              <a:spcBef>
                <a:spcPts val="240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Behavioral Adaptation</a:t>
            </a:r>
            <a:r>
              <a:rPr b="1" i="0" lang="en-US" sz="3200" u="none" cap="none" strike="noStrike">
                <a:solidFill>
                  <a:schemeClr val="dk1"/>
                </a:solidFill>
                <a:latin typeface="Georgia"/>
                <a:ea typeface="Georgia"/>
                <a:cs typeface="Georgia"/>
                <a:sym typeface="Georgia"/>
              </a:rPr>
              <a:t>:</a:t>
            </a:r>
            <a:r>
              <a:rPr b="0" i="0" lang="en-US" sz="3200" u="none" cap="none" strike="noStrike">
                <a:solidFill>
                  <a:schemeClr val="dk1"/>
                </a:solidFill>
                <a:latin typeface="Georgia"/>
                <a:ea typeface="Georgia"/>
                <a:cs typeface="Georgia"/>
                <a:sym typeface="Georgia"/>
              </a:rPr>
              <a:t> They hunt alone or in pairs in the summer, but form packs in the winter for safety in numbers against wolves.</a:t>
            </a:r>
            <a:endParaRPr/>
          </a:p>
          <a:p>
            <a:pPr indent="-302260" lvl="1" marL="604519"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Diet:</a:t>
            </a:r>
            <a:r>
              <a:rPr b="0" i="0" lang="en-US" sz="3200" u="none" cap="none" strike="noStrike">
                <a:solidFill>
                  <a:schemeClr val="dk1"/>
                </a:solidFill>
                <a:latin typeface="Georgia"/>
                <a:ea typeface="Georgia"/>
                <a:cs typeface="Georgia"/>
                <a:sym typeface="Georgia"/>
              </a:rPr>
              <a:t> They eat small mammals (voles, rabbits) and smaller predators (red foxes, skunks) to reduce food competition.</a:t>
            </a:r>
            <a:endParaRPr/>
          </a:p>
          <a:p>
            <a:pPr indent="-302260" lvl="1" marL="604519"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Predators:</a:t>
            </a:r>
            <a:r>
              <a:rPr b="0" i="0" lang="en-US" sz="3200" u="none" cap="none" strike="noStrike">
                <a:solidFill>
                  <a:schemeClr val="dk1"/>
                </a:solidFill>
                <a:latin typeface="Georgia"/>
                <a:ea typeface="Georgia"/>
                <a:cs typeface="Georgia"/>
                <a:sym typeface="Georgia"/>
              </a:rPr>
              <a:t> Hunted by gray wolves, cougars, and grizzly and black bears.</a:t>
            </a:r>
            <a:endParaRPr b="0" i="0" sz="3200" u="none" cap="none" strike="noStrike">
              <a:solidFill>
                <a:srgbClr val="000000"/>
              </a:solidFill>
              <a:latin typeface="Georgia"/>
              <a:ea typeface="Georgia"/>
              <a:cs typeface="Georgia"/>
              <a:sym typeface="Georgia"/>
            </a:endParaRPr>
          </a:p>
        </p:txBody>
      </p:sp>
      <p:sp>
        <p:nvSpPr>
          <p:cNvPr id="216" name="Google Shape;216;p11"/>
          <p:cNvSpPr/>
          <p:nvPr/>
        </p:nvSpPr>
        <p:spPr>
          <a:xfrm flipH="1" rot="-4273020">
            <a:off x="-441154" y="5151250"/>
            <a:ext cx="1583380" cy="2188087"/>
          </a:xfrm>
          <a:custGeom>
            <a:rect b="b" l="l" r="r" t="t"/>
            <a:pathLst>
              <a:path extrusionOk="0" h="2188087" w="1583380">
                <a:moveTo>
                  <a:pt x="1583379" y="0"/>
                </a:moveTo>
                <a:lnTo>
                  <a:pt x="0" y="0"/>
                </a:lnTo>
                <a:lnTo>
                  <a:pt x="0" y="2188087"/>
                </a:lnTo>
                <a:lnTo>
                  <a:pt x="1583379" y="2188087"/>
                </a:lnTo>
                <a:lnTo>
                  <a:pt x="1583379" y="0"/>
                </a:lnTo>
                <a:close/>
              </a:path>
            </a:pathLst>
          </a:custGeom>
          <a:blipFill rotWithShape="1">
            <a:blip r:embed="rId6">
              <a:alphaModFix/>
            </a:blip>
            <a:stretch>
              <a:fillRect b="0" l="0" r="0" t="0"/>
            </a:stretch>
          </a:blipFill>
          <a:ln>
            <a:noFill/>
          </a:ln>
        </p:spPr>
      </p:sp>
      <p:sp>
        <p:nvSpPr>
          <p:cNvPr id="217" name="Google Shape;217;p11"/>
          <p:cNvSpPr/>
          <p:nvPr/>
        </p:nvSpPr>
        <p:spPr>
          <a:xfrm rot="3924864">
            <a:off x="17361755" y="6145472"/>
            <a:ext cx="1852489" cy="2559972"/>
          </a:xfrm>
          <a:custGeom>
            <a:rect b="b" l="l" r="r" t="t"/>
            <a:pathLst>
              <a:path extrusionOk="0" h="2559972" w="1852489">
                <a:moveTo>
                  <a:pt x="0" y="0"/>
                </a:moveTo>
                <a:lnTo>
                  <a:pt x="1852490" y="0"/>
                </a:lnTo>
                <a:lnTo>
                  <a:pt x="1852490" y="2559972"/>
                </a:lnTo>
                <a:lnTo>
                  <a:pt x="0" y="2559972"/>
                </a:lnTo>
                <a:lnTo>
                  <a:pt x="0" y="0"/>
                </a:lnTo>
                <a:close/>
              </a:path>
            </a:pathLst>
          </a:custGeom>
          <a:blipFill rotWithShape="1">
            <a:blip r:embed="rId6">
              <a:alphaModFix/>
            </a:blip>
            <a:stretch>
              <a:fillRect b="0" l="0" r="0" t="0"/>
            </a:stretch>
          </a:blipFill>
          <a:ln>
            <a:noFill/>
          </a:ln>
        </p:spPr>
      </p:sp>
      <p:sp>
        <p:nvSpPr>
          <p:cNvPr id="218" name="Google Shape;218;p11"/>
          <p:cNvSpPr txBox="1"/>
          <p:nvPr/>
        </p:nvSpPr>
        <p:spPr>
          <a:xfrm>
            <a:off x="350536" y="265184"/>
            <a:ext cx="125730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Coyotes</a:t>
            </a:r>
            <a:endParaRPr sz="7000"/>
          </a:p>
        </p:txBody>
      </p:sp>
      <p:pic>
        <p:nvPicPr>
          <p:cNvPr id="219" name="Google Shape;219;p11"/>
          <p:cNvPicPr preferRelativeResize="0"/>
          <p:nvPr/>
        </p:nvPicPr>
        <p:blipFill rotWithShape="1">
          <a:blip r:embed="rId7">
            <a:alphaModFix/>
          </a:blip>
          <a:srcRect b="0" l="0" r="0" t="0"/>
          <a:stretch/>
        </p:blipFill>
        <p:spPr>
          <a:xfrm rot="398798">
            <a:off x="762000" y="2541935"/>
            <a:ext cx="5672872" cy="3840099"/>
          </a:xfrm>
          <a:prstGeom prst="rect">
            <a:avLst/>
          </a:prstGeom>
          <a:noFill/>
          <a:ln>
            <a:noFill/>
          </a:ln>
        </p:spPr>
      </p:pic>
      <p:pic>
        <p:nvPicPr>
          <p:cNvPr id="220" name="Google Shape;220;p11"/>
          <p:cNvPicPr preferRelativeResize="0"/>
          <p:nvPr/>
        </p:nvPicPr>
        <p:blipFill rotWithShape="1">
          <a:blip r:embed="rId8">
            <a:alphaModFix/>
          </a:blip>
          <a:srcRect b="0" l="0" r="0" t="0"/>
          <a:stretch/>
        </p:blipFill>
        <p:spPr>
          <a:xfrm>
            <a:off x="1641229" y="6691313"/>
            <a:ext cx="6096000" cy="3457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1000"/>
                                        <p:tgtEl>
                                          <p:spTgt spid="21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1000"/>
                                        <p:tgtEl>
                                          <p:spTgt spid="21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5">
                                            <p:txEl>
                                              <p:pRg end="0" st="0"/>
                                            </p:txEl>
                                          </p:spTgt>
                                        </p:tgtEl>
                                        <p:attrNameLst>
                                          <p:attrName>style.visibility</p:attrName>
                                        </p:attrNameLst>
                                      </p:cBhvr>
                                      <p:to>
                                        <p:strVal val="visible"/>
                                      </p:to>
                                    </p:set>
                                    <p:anim calcmode="lin" valueType="num">
                                      <p:cBhvr additive="base">
                                        <p:cTn dur="1000"/>
                                        <p:tgtEl>
                                          <p:spTgt spid="21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5">
                                            <p:txEl>
                                              <p:pRg end="1" st="1"/>
                                            </p:txEl>
                                          </p:spTgt>
                                        </p:tgtEl>
                                        <p:attrNameLst>
                                          <p:attrName>style.visibility</p:attrName>
                                        </p:attrNameLst>
                                      </p:cBhvr>
                                      <p:to>
                                        <p:strVal val="visible"/>
                                      </p:to>
                                    </p:set>
                                    <p:anim calcmode="lin" valueType="num">
                                      <p:cBhvr additive="base">
                                        <p:cTn dur="1000"/>
                                        <p:tgtEl>
                                          <p:spTgt spid="215">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5">
                                            <p:txEl>
                                              <p:pRg end="2" st="2"/>
                                            </p:txEl>
                                          </p:spTgt>
                                        </p:tgtEl>
                                        <p:attrNameLst>
                                          <p:attrName>style.visibility</p:attrName>
                                        </p:attrNameLst>
                                      </p:cBhvr>
                                      <p:to>
                                        <p:strVal val="visible"/>
                                      </p:to>
                                    </p:set>
                                    <p:anim calcmode="lin" valueType="num">
                                      <p:cBhvr additive="base">
                                        <p:cTn dur="1000"/>
                                        <p:tgtEl>
                                          <p:spTgt spid="215">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5">
                                            <p:txEl>
                                              <p:pRg end="3" st="3"/>
                                            </p:txEl>
                                          </p:spTgt>
                                        </p:tgtEl>
                                        <p:attrNameLst>
                                          <p:attrName>style.visibility</p:attrName>
                                        </p:attrNameLst>
                                      </p:cBhvr>
                                      <p:to>
                                        <p:strVal val="visible"/>
                                      </p:to>
                                    </p:set>
                                    <p:anim calcmode="lin" valueType="num">
                                      <p:cBhvr additive="base">
                                        <p:cTn dur="1000"/>
                                        <p:tgtEl>
                                          <p:spTgt spid="215">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20"/>
                                        </p:tgtEl>
                                        <p:attrNameLst>
                                          <p:attrName>style.visibility</p:attrName>
                                        </p:attrNameLst>
                                      </p:cBhvr>
                                      <p:to>
                                        <p:strVal val="visible"/>
                                      </p:to>
                                    </p:set>
                                    <p:anim calcmode="lin" valueType="num">
                                      <p:cBhvr additive="base">
                                        <p:cTn dur="1000"/>
                                        <p:tgtEl>
                                          <p:spTgt spid="22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2"/>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26" name="Google Shape;226;p12"/>
          <p:cNvSpPr/>
          <p:nvPr/>
        </p:nvSpPr>
        <p:spPr>
          <a:xfrm>
            <a:off x="180877" y="1324447"/>
            <a:ext cx="17459467" cy="9047178"/>
          </a:xfrm>
          <a:custGeom>
            <a:rect b="b" l="l" r="r" t="t"/>
            <a:pathLst>
              <a:path extrusionOk="0" h="9047178" w="17459467">
                <a:moveTo>
                  <a:pt x="0" y="0"/>
                </a:moveTo>
                <a:lnTo>
                  <a:pt x="17459467" y="0"/>
                </a:lnTo>
                <a:lnTo>
                  <a:pt x="17459467" y="9047179"/>
                </a:lnTo>
                <a:lnTo>
                  <a:pt x="0" y="9047179"/>
                </a:lnTo>
                <a:lnTo>
                  <a:pt x="0" y="0"/>
                </a:lnTo>
                <a:close/>
              </a:path>
            </a:pathLst>
          </a:custGeom>
          <a:blipFill rotWithShape="1">
            <a:blip r:embed="rId4">
              <a:alphaModFix/>
            </a:blip>
            <a:stretch>
              <a:fillRect b="0" l="0" r="0" t="0"/>
            </a:stretch>
          </a:blipFill>
          <a:ln>
            <a:noFill/>
          </a:ln>
        </p:spPr>
      </p:sp>
      <p:sp>
        <p:nvSpPr>
          <p:cNvPr id="227" name="Google Shape;227;p12"/>
          <p:cNvSpPr/>
          <p:nvPr/>
        </p:nvSpPr>
        <p:spPr>
          <a:xfrm>
            <a:off x="14960672" y="-647038"/>
            <a:ext cx="4693278" cy="4844674"/>
          </a:xfrm>
          <a:custGeom>
            <a:rect b="b" l="l" r="r" t="t"/>
            <a:pathLst>
              <a:path extrusionOk="0" h="4844674" w="4693278">
                <a:moveTo>
                  <a:pt x="0" y="0"/>
                </a:moveTo>
                <a:lnTo>
                  <a:pt x="4693278" y="0"/>
                </a:lnTo>
                <a:lnTo>
                  <a:pt x="4693278" y="4844674"/>
                </a:lnTo>
                <a:lnTo>
                  <a:pt x="0" y="4844674"/>
                </a:lnTo>
                <a:lnTo>
                  <a:pt x="0" y="0"/>
                </a:lnTo>
                <a:close/>
              </a:path>
            </a:pathLst>
          </a:custGeom>
          <a:blipFill rotWithShape="1">
            <a:blip r:embed="rId5">
              <a:alphaModFix/>
            </a:blip>
            <a:stretch>
              <a:fillRect b="0" l="0" r="0" t="0"/>
            </a:stretch>
          </a:blipFill>
          <a:ln>
            <a:noFill/>
          </a:ln>
        </p:spPr>
      </p:sp>
      <p:sp>
        <p:nvSpPr>
          <p:cNvPr id="228" name="Google Shape;228;p12"/>
          <p:cNvSpPr txBox="1"/>
          <p:nvPr/>
        </p:nvSpPr>
        <p:spPr>
          <a:xfrm>
            <a:off x="320061" y="191671"/>
            <a:ext cx="124512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Red Foxes</a:t>
            </a:r>
            <a:endParaRPr sz="7000"/>
          </a:p>
        </p:txBody>
      </p:sp>
      <p:sp>
        <p:nvSpPr>
          <p:cNvPr id="229" name="Google Shape;229;p12"/>
          <p:cNvSpPr txBox="1"/>
          <p:nvPr/>
        </p:nvSpPr>
        <p:spPr>
          <a:xfrm>
            <a:off x="7225800" y="2827025"/>
            <a:ext cx="9558600" cy="6341700"/>
          </a:xfrm>
          <a:prstGeom prst="rect">
            <a:avLst/>
          </a:prstGeom>
          <a:noFill/>
          <a:ln>
            <a:noFill/>
          </a:ln>
        </p:spPr>
        <p:txBody>
          <a:bodyPr anchorCtr="0" anchor="t" bIns="0" lIns="0" spcFirstLastPara="1" rIns="0" wrap="square" tIns="0">
            <a:spAutoFit/>
          </a:bodyPr>
          <a:lstStyle/>
          <a:p>
            <a:pPr indent="-334836" lvl="1" marL="669672" marR="0" rtl="0" algn="just">
              <a:spcBef>
                <a:spcPts val="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Physical Adaptation</a:t>
            </a:r>
            <a:r>
              <a:rPr b="1" i="0" lang="en-US" sz="3200" u="none" cap="none" strike="noStrike">
                <a:solidFill>
                  <a:schemeClr val="dk1"/>
                </a:solidFill>
                <a:latin typeface="Georgia"/>
                <a:ea typeface="Georgia"/>
                <a:cs typeface="Georgia"/>
                <a:sym typeface="Georgia"/>
              </a:rPr>
              <a:t>:</a:t>
            </a:r>
            <a:r>
              <a:rPr b="0" i="0" lang="en-US" sz="3200" u="none" cap="none" strike="noStrike">
                <a:solidFill>
                  <a:schemeClr val="dk1"/>
                </a:solidFill>
                <a:latin typeface="Georgia"/>
                <a:ea typeface="Georgia"/>
                <a:cs typeface="Georgia"/>
                <a:sym typeface="Georgia"/>
              </a:rPr>
              <a:t> Specialized ears hear low-frequency sounds, like mice scratching under several feet of solid snow.</a:t>
            </a:r>
            <a:endParaRPr/>
          </a:p>
          <a:p>
            <a:pPr indent="-334836" lvl="1" marL="669672" marR="0" rtl="0" algn="just">
              <a:spcBef>
                <a:spcPts val="240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Behavioral Adaptation</a:t>
            </a:r>
            <a:r>
              <a:rPr b="1" lang="en-US" sz="3200">
                <a:solidFill>
                  <a:schemeClr val="dk1"/>
                </a:solidFill>
                <a:latin typeface="Georgia"/>
                <a:ea typeface="Georgia"/>
                <a:cs typeface="Georgia"/>
                <a:sym typeface="Georgia"/>
              </a:rPr>
              <a:t> </a:t>
            </a:r>
            <a:r>
              <a:rPr b="1" i="0" lang="en-US" sz="3200" u="none" cap="none" strike="noStrike">
                <a:solidFill>
                  <a:schemeClr val="dk1"/>
                </a:solidFill>
                <a:latin typeface="Georgia"/>
                <a:ea typeface="Georgia"/>
                <a:cs typeface="Georgia"/>
                <a:sym typeface="Georgia"/>
              </a:rPr>
              <a:t>:</a:t>
            </a:r>
            <a:r>
              <a:rPr b="0" i="0" lang="en-US" sz="3200" u="none" cap="none" strike="noStrike">
                <a:solidFill>
                  <a:schemeClr val="dk1"/>
                </a:solidFill>
                <a:latin typeface="Georgia"/>
                <a:ea typeface="Georgia"/>
                <a:cs typeface="Georgia"/>
                <a:sym typeface="Georgia"/>
              </a:rPr>
              <a:t> They bury their extra food in the snow or dirt to dig up later when food is scarce</a:t>
            </a:r>
            <a:endParaRPr/>
          </a:p>
          <a:p>
            <a:pPr indent="-334836" lvl="1" marL="669672"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Diet:</a:t>
            </a:r>
            <a:r>
              <a:rPr b="0" i="0" lang="en-US" sz="3200" u="none" cap="none" strike="noStrike">
                <a:solidFill>
                  <a:schemeClr val="dk1"/>
                </a:solidFill>
                <a:latin typeface="Georgia"/>
                <a:ea typeface="Georgia"/>
                <a:cs typeface="Georgia"/>
                <a:sym typeface="Georgia"/>
              </a:rPr>
              <a:t> Small rodents, birds, insects, and fruits.</a:t>
            </a:r>
            <a:endParaRPr/>
          </a:p>
          <a:p>
            <a:pPr indent="-334836" lvl="1" marL="669672"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Predators:</a:t>
            </a:r>
            <a:r>
              <a:rPr b="0" i="0" lang="en-US" sz="3200" u="none" cap="none" strike="noStrike">
                <a:solidFill>
                  <a:schemeClr val="dk1"/>
                </a:solidFill>
                <a:latin typeface="Georgia"/>
                <a:ea typeface="Georgia"/>
                <a:cs typeface="Georgia"/>
                <a:sym typeface="Georgia"/>
              </a:rPr>
              <a:t> Coyotes are their number one enemy because they share a similar diet, but they are also hunted by golden eagles, cougars, and bobcats.</a:t>
            </a:r>
            <a:endParaRPr b="0" i="0" sz="3200" u="none" cap="none" strike="noStrike">
              <a:solidFill>
                <a:srgbClr val="000000"/>
              </a:solidFill>
              <a:latin typeface="Georgia"/>
              <a:ea typeface="Georgia"/>
              <a:cs typeface="Georgia"/>
              <a:sym typeface="Georgia"/>
            </a:endParaRPr>
          </a:p>
        </p:txBody>
      </p:sp>
      <p:sp>
        <p:nvSpPr>
          <p:cNvPr id="230" name="Google Shape;230;p12"/>
          <p:cNvSpPr/>
          <p:nvPr/>
        </p:nvSpPr>
        <p:spPr>
          <a:xfrm flipH="1" rot="-4273020">
            <a:off x="-441154" y="5151250"/>
            <a:ext cx="1583380" cy="2188087"/>
          </a:xfrm>
          <a:custGeom>
            <a:rect b="b" l="l" r="r" t="t"/>
            <a:pathLst>
              <a:path extrusionOk="0" h="2188087" w="1583380">
                <a:moveTo>
                  <a:pt x="1583379" y="0"/>
                </a:moveTo>
                <a:lnTo>
                  <a:pt x="0" y="0"/>
                </a:lnTo>
                <a:lnTo>
                  <a:pt x="0" y="2188087"/>
                </a:lnTo>
                <a:lnTo>
                  <a:pt x="1583379" y="2188087"/>
                </a:lnTo>
                <a:lnTo>
                  <a:pt x="1583379" y="0"/>
                </a:lnTo>
                <a:close/>
              </a:path>
            </a:pathLst>
          </a:custGeom>
          <a:blipFill rotWithShape="1">
            <a:blip r:embed="rId6">
              <a:alphaModFix/>
            </a:blip>
            <a:stretch>
              <a:fillRect b="0" l="0" r="0" t="0"/>
            </a:stretch>
          </a:blipFill>
          <a:ln>
            <a:noFill/>
          </a:ln>
        </p:spPr>
      </p:sp>
      <p:sp>
        <p:nvSpPr>
          <p:cNvPr id="231" name="Google Shape;231;p12"/>
          <p:cNvSpPr/>
          <p:nvPr/>
        </p:nvSpPr>
        <p:spPr>
          <a:xfrm rot="3929096">
            <a:off x="16174220" y="7717357"/>
            <a:ext cx="1852790" cy="2560388"/>
          </a:xfrm>
          <a:custGeom>
            <a:rect b="b" l="l" r="r" t="t"/>
            <a:pathLst>
              <a:path extrusionOk="0" h="2559972" w="1852489">
                <a:moveTo>
                  <a:pt x="0" y="0"/>
                </a:moveTo>
                <a:lnTo>
                  <a:pt x="1852490" y="0"/>
                </a:lnTo>
                <a:lnTo>
                  <a:pt x="1852490" y="2559972"/>
                </a:lnTo>
                <a:lnTo>
                  <a:pt x="0" y="2559972"/>
                </a:lnTo>
                <a:lnTo>
                  <a:pt x="0" y="0"/>
                </a:lnTo>
                <a:close/>
              </a:path>
            </a:pathLst>
          </a:custGeom>
          <a:blipFill rotWithShape="1">
            <a:blip r:embed="rId6">
              <a:alphaModFix/>
            </a:blip>
            <a:stretch>
              <a:fillRect b="0" l="0" r="0" t="0"/>
            </a:stretch>
          </a:blipFill>
          <a:ln>
            <a:noFill/>
          </a:ln>
        </p:spPr>
      </p:sp>
      <p:pic>
        <p:nvPicPr>
          <p:cNvPr id="232" name="Google Shape;232;p12"/>
          <p:cNvPicPr preferRelativeResize="0"/>
          <p:nvPr/>
        </p:nvPicPr>
        <p:blipFill rotWithShape="1">
          <a:blip r:embed="rId7">
            <a:alphaModFix/>
          </a:blip>
          <a:srcRect b="0" l="0" r="0" t="0"/>
          <a:stretch/>
        </p:blipFill>
        <p:spPr>
          <a:xfrm rot="277730">
            <a:off x="382981" y="1766695"/>
            <a:ext cx="6534150" cy="3676650"/>
          </a:xfrm>
          <a:prstGeom prst="rect">
            <a:avLst/>
          </a:prstGeom>
          <a:noFill/>
          <a:ln>
            <a:noFill/>
          </a:ln>
        </p:spPr>
      </p:pic>
      <p:pic>
        <p:nvPicPr>
          <p:cNvPr id="233" name="Google Shape;233;p12"/>
          <p:cNvPicPr preferRelativeResize="0"/>
          <p:nvPr/>
        </p:nvPicPr>
        <p:blipFill rotWithShape="1">
          <a:blip r:embed="rId8">
            <a:alphaModFix/>
          </a:blip>
          <a:srcRect b="0" l="0" r="0" t="0"/>
          <a:stretch/>
        </p:blipFill>
        <p:spPr>
          <a:xfrm rot="-283385">
            <a:off x="551365" y="6172926"/>
            <a:ext cx="6534149" cy="3676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1000"/>
                                        <p:tgtEl>
                                          <p:spTgt spid="228"/>
                                        </p:tgtEl>
                                        <p:attrNameLst>
                                          <p:attrName>ppt_w</p:attrName>
                                        </p:attrNameLst>
                                      </p:cBhvr>
                                      <p:tavLst>
                                        <p:tav fmla="" tm="0">
                                          <p:val>
                                            <p:strVal val="0"/>
                                          </p:val>
                                        </p:tav>
                                        <p:tav fmla="" tm="100000">
                                          <p:val>
                                            <p:strVal val="#ppt_w"/>
                                          </p:val>
                                        </p:tav>
                                      </p:tavLst>
                                    </p:anim>
                                    <p:anim calcmode="lin" valueType="num">
                                      <p:cBhvr additive="base">
                                        <p:cTn dur="1000"/>
                                        <p:tgtEl>
                                          <p:spTgt spid="2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1000"/>
                                        <p:tgtEl>
                                          <p:spTgt spid="232"/>
                                        </p:tgtEl>
                                        <p:attrNameLst>
                                          <p:attrName>ppt_w</p:attrName>
                                        </p:attrNameLst>
                                      </p:cBhvr>
                                      <p:tavLst>
                                        <p:tav fmla="" tm="0">
                                          <p:val>
                                            <p:strVal val="0"/>
                                          </p:val>
                                        </p:tav>
                                        <p:tav fmla="" tm="100000">
                                          <p:val>
                                            <p:strVal val="#ppt_w"/>
                                          </p:val>
                                        </p:tav>
                                      </p:tavLst>
                                    </p:anim>
                                    <p:anim calcmode="lin" valueType="num">
                                      <p:cBhvr additive="base">
                                        <p:cTn dur="1000"/>
                                        <p:tgtEl>
                                          <p:spTgt spid="23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29">
                                            <p:txEl>
                                              <p:pRg end="0" st="0"/>
                                            </p:txEl>
                                          </p:spTgt>
                                        </p:tgtEl>
                                        <p:attrNameLst>
                                          <p:attrName>style.visibility</p:attrName>
                                        </p:attrNameLst>
                                      </p:cBhvr>
                                      <p:to>
                                        <p:strVal val="visible"/>
                                      </p:to>
                                    </p:set>
                                    <p:anim calcmode="lin" valueType="num">
                                      <p:cBhvr additive="base">
                                        <p:cTn dur="1000"/>
                                        <p:tgtEl>
                                          <p:spTgt spid="229">
                                            <p:txEl>
                                              <p:pRg end="0" st="0"/>
                                            </p:txEl>
                                          </p:spTgt>
                                        </p:tgtEl>
                                        <p:attrNameLst>
                                          <p:attrName>ppt_w</p:attrName>
                                        </p:attrNameLst>
                                      </p:cBhvr>
                                      <p:tavLst>
                                        <p:tav fmla="" tm="0">
                                          <p:val>
                                            <p:strVal val="0"/>
                                          </p:val>
                                        </p:tav>
                                        <p:tav fmla="" tm="100000">
                                          <p:val>
                                            <p:strVal val="#ppt_w"/>
                                          </p:val>
                                        </p:tav>
                                      </p:tavLst>
                                    </p:anim>
                                    <p:anim calcmode="lin" valueType="num">
                                      <p:cBhvr additive="base">
                                        <p:cTn dur="1000"/>
                                        <p:tgtEl>
                                          <p:spTgt spid="22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29">
                                            <p:txEl>
                                              <p:pRg end="1" st="1"/>
                                            </p:txEl>
                                          </p:spTgt>
                                        </p:tgtEl>
                                        <p:attrNameLst>
                                          <p:attrName>style.visibility</p:attrName>
                                        </p:attrNameLst>
                                      </p:cBhvr>
                                      <p:to>
                                        <p:strVal val="visible"/>
                                      </p:to>
                                    </p:set>
                                    <p:anim calcmode="lin" valueType="num">
                                      <p:cBhvr additive="base">
                                        <p:cTn dur="1000"/>
                                        <p:tgtEl>
                                          <p:spTgt spid="229">
                                            <p:txEl>
                                              <p:pRg end="1" st="1"/>
                                            </p:txEl>
                                          </p:spTgt>
                                        </p:tgtEl>
                                        <p:attrNameLst>
                                          <p:attrName>ppt_w</p:attrName>
                                        </p:attrNameLst>
                                      </p:cBhvr>
                                      <p:tavLst>
                                        <p:tav fmla="" tm="0">
                                          <p:val>
                                            <p:strVal val="0"/>
                                          </p:val>
                                        </p:tav>
                                        <p:tav fmla="" tm="100000">
                                          <p:val>
                                            <p:strVal val="#ppt_w"/>
                                          </p:val>
                                        </p:tav>
                                      </p:tavLst>
                                    </p:anim>
                                    <p:anim calcmode="lin" valueType="num">
                                      <p:cBhvr additive="base">
                                        <p:cTn dur="1000"/>
                                        <p:tgtEl>
                                          <p:spTgt spid="22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29">
                                            <p:txEl>
                                              <p:pRg end="2" st="2"/>
                                            </p:txEl>
                                          </p:spTgt>
                                        </p:tgtEl>
                                        <p:attrNameLst>
                                          <p:attrName>style.visibility</p:attrName>
                                        </p:attrNameLst>
                                      </p:cBhvr>
                                      <p:to>
                                        <p:strVal val="visible"/>
                                      </p:to>
                                    </p:set>
                                    <p:anim calcmode="lin" valueType="num">
                                      <p:cBhvr additive="base">
                                        <p:cTn dur="1000"/>
                                        <p:tgtEl>
                                          <p:spTgt spid="229">
                                            <p:txEl>
                                              <p:pRg end="2" st="2"/>
                                            </p:txEl>
                                          </p:spTgt>
                                        </p:tgtEl>
                                        <p:attrNameLst>
                                          <p:attrName>ppt_w</p:attrName>
                                        </p:attrNameLst>
                                      </p:cBhvr>
                                      <p:tavLst>
                                        <p:tav fmla="" tm="0">
                                          <p:val>
                                            <p:strVal val="0"/>
                                          </p:val>
                                        </p:tav>
                                        <p:tav fmla="" tm="100000">
                                          <p:val>
                                            <p:strVal val="#ppt_w"/>
                                          </p:val>
                                        </p:tav>
                                      </p:tavLst>
                                    </p:anim>
                                    <p:anim calcmode="lin" valueType="num">
                                      <p:cBhvr additive="base">
                                        <p:cTn dur="1000"/>
                                        <p:tgtEl>
                                          <p:spTgt spid="22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29">
                                            <p:txEl>
                                              <p:pRg end="3" st="3"/>
                                            </p:txEl>
                                          </p:spTgt>
                                        </p:tgtEl>
                                        <p:attrNameLst>
                                          <p:attrName>style.visibility</p:attrName>
                                        </p:attrNameLst>
                                      </p:cBhvr>
                                      <p:to>
                                        <p:strVal val="visible"/>
                                      </p:to>
                                    </p:set>
                                    <p:anim calcmode="lin" valueType="num">
                                      <p:cBhvr additive="base">
                                        <p:cTn dur="1000"/>
                                        <p:tgtEl>
                                          <p:spTgt spid="229">
                                            <p:txEl>
                                              <p:pRg end="3" st="3"/>
                                            </p:txEl>
                                          </p:spTgt>
                                        </p:tgtEl>
                                        <p:attrNameLst>
                                          <p:attrName>ppt_w</p:attrName>
                                        </p:attrNameLst>
                                      </p:cBhvr>
                                      <p:tavLst>
                                        <p:tav fmla="" tm="0">
                                          <p:val>
                                            <p:strVal val="0"/>
                                          </p:val>
                                        </p:tav>
                                        <p:tav fmla="" tm="100000">
                                          <p:val>
                                            <p:strVal val="#ppt_w"/>
                                          </p:val>
                                        </p:tav>
                                      </p:tavLst>
                                    </p:anim>
                                    <p:anim calcmode="lin" valueType="num">
                                      <p:cBhvr additive="base">
                                        <p:cTn dur="1000"/>
                                        <p:tgtEl>
                                          <p:spTgt spid="22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3"/>
                                        </p:tgtEl>
                                        <p:attrNameLst>
                                          <p:attrName>style.visibility</p:attrName>
                                        </p:attrNameLst>
                                      </p:cBhvr>
                                      <p:to>
                                        <p:strVal val="visible"/>
                                      </p:to>
                                    </p:set>
                                    <p:anim calcmode="lin" valueType="num">
                                      <p:cBhvr additive="base">
                                        <p:cTn dur="1000"/>
                                        <p:tgtEl>
                                          <p:spTgt spid="233"/>
                                        </p:tgtEl>
                                        <p:attrNameLst>
                                          <p:attrName>ppt_w</p:attrName>
                                        </p:attrNameLst>
                                      </p:cBhvr>
                                      <p:tavLst>
                                        <p:tav fmla="" tm="0">
                                          <p:val>
                                            <p:strVal val="0"/>
                                          </p:val>
                                        </p:tav>
                                        <p:tav fmla="" tm="100000">
                                          <p:val>
                                            <p:strVal val="#ppt_w"/>
                                          </p:val>
                                        </p:tav>
                                      </p:tavLst>
                                    </p:anim>
                                    <p:anim calcmode="lin" valueType="num">
                                      <p:cBhvr additive="base">
                                        <p:cTn dur="1000"/>
                                        <p:tgtEl>
                                          <p:spTgt spid="23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3"/>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39" name="Google Shape;239;p13"/>
          <p:cNvSpPr/>
          <p:nvPr/>
        </p:nvSpPr>
        <p:spPr>
          <a:xfrm>
            <a:off x="3186105" y="1222724"/>
            <a:ext cx="11585930" cy="7841552"/>
          </a:xfrm>
          <a:custGeom>
            <a:rect b="b" l="l" r="r" t="t"/>
            <a:pathLst>
              <a:path extrusionOk="0" h="7841552" w="15132819">
                <a:moveTo>
                  <a:pt x="0" y="0"/>
                </a:moveTo>
                <a:lnTo>
                  <a:pt x="15132819" y="0"/>
                </a:lnTo>
                <a:lnTo>
                  <a:pt x="15132819" y="7841552"/>
                </a:lnTo>
                <a:lnTo>
                  <a:pt x="0" y="7841552"/>
                </a:lnTo>
                <a:lnTo>
                  <a:pt x="0" y="0"/>
                </a:lnTo>
                <a:close/>
              </a:path>
            </a:pathLst>
          </a:custGeom>
          <a:blipFill rotWithShape="1">
            <a:blip r:embed="rId4">
              <a:alphaModFix/>
            </a:blip>
            <a:stretch>
              <a:fillRect b="0" l="0" r="0" t="0"/>
            </a:stretch>
          </a:blipFill>
          <a:ln>
            <a:noFill/>
          </a:ln>
        </p:spPr>
      </p:sp>
      <p:sp>
        <p:nvSpPr>
          <p:cNvPr id="240" name="Google Shape;240;p13"/>
          <p:cNvSpPr/>
          <p:nvPr/>
        </p:nvSpPr>
        <p:spPr>
          <a:xfrm flipH="1" rot="-4273020">
            <a:off x="-820206" y="6734156"/>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5">
              <a:alphaModFix/>
            </a:blip>
            <a:stretch>
              <a:fillRect b="0" l="0" r="0" t="0"/>
            </a:stretch>
          </a:blipFill>
          <a:ln>
            <a:noFill/>
          </a:ln>
        </p:spPr>
      </p:sp>
      <p:sp>
        <p:nvSpPr>
          <p:cNvPr id="241" name="Google Shape;241;p13"/>
          <p:cNvSpPr txBox="1"/>
          <p:nvPr/>
        </p:nvSpPr>
        <p:spPr>
          <a:xfrm>
            <a:off x="3962399" y="2120722"/>
            <a:ext cx="10363201" cy="6647974"/>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4400" u="none" cap="none" strike="noStrike">
                <a:solidFill>
                  <a:srgbClr val="D46619"/>
                </a:solidFill>
                <a:latin typeface="Georgia"/>
                <a:ea typeface="Georgia"/>
                <a:cs typeface="Georgia"/>
                <a:sym typeface="Georgia"/>
              </a:rPr>
              <a:t>Problems</a:t>
            </a:r>
            <a:endParaRPr/>
          </a:p>
          <a:p>
            <a:pPr indent="0" lvl="0" marL="0" marR="0" rtl="0" algn="ctr">
              <a:spcBef>
                <a:spcPts val="0"/>
              </a:spcBef>
              <a:spcAft>
                <a:spcPts val="0"/>
              </a:spcAft>
              <a:buNone/>
            </a:pPr>
            <a:r>
              <a:rPr b="1" i="0" lang="en-US" sz="14400" u="none" cap="none" strike="noStrike">
                <a:solidFill>
                  <a:srgbClr val="D46619"/>
                </a:solidFill>
                <a:latin typeface="Georgia"/>
                <a:ea typeface="Georgia"/>
                <a:cs typeface="Georgia"/>
                <a:sym typeface="Georgia"/>
              </a:rPr>
              <a:t>and</a:t>
            </a:r>
            <a:endParaRPr/>
          </a:p>
          <a:p>
            <a:pPr indent="0" lvl="0" marL="0" marR="0" rtl="0" algn="ctr">
              <a:spcBef>
                <a:spcPts val="0"/>
              </a:spcBef>
              <a:spcAft>
                <a:spcPts val="0"/>
              </a:spcAft>
              <a:buNone/>
            </a:pPr>
            <a:r>
              <a:rPr b="1" i="0" lang="en-US" sz="14400" u="none" cap="none" strike="noStrike">
                <a:solidFill>
                  <a:srgbClr val="D46619"/>
                </a:solidFill>
                <a:latin typeface="Georgia"/>
                <a:ea typeface="Georgia"/>
                <a:cs typeface="Georgia"/>
                <a:sym typeface="Georgia"/>
              </a:rPr>
              <a:t>Solutions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4"/>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47" name="Google Shape;247;p14"/>
          <p:cNvSpPr/>
          <p:nvPr/>
        </p:nvSpPr>
        <p:spPr>
          <a:xfrm rot="-5554570">
            <a:off x="4497635" y="-5693655"/>
            <a:ext cx="7278429" cy="11913808"/>
          </a:xfrm>
          <a:custGeom>
            <a:rect b="b" l="l" r="r" t="t"/>
            <a:pathLst>
              <a:path extrusionOk="0" h="14901452" w="10539390">
                <a:moveTo>
                  <a:pt x="0" y="0"/>
                </a:moveTo>
                <a:lnTo>
                  <a:pt x="10539391" y="0"/>
                </a:lnTo>
                <a:lnTo>
                  <a:pt x="10539391" y="14901452"/>
                </a:lnTo>
                <a:lnTo>
                  <a:pt x="0" y="14901452"/>
                </a:lnTo>
                <a:lnTo>
                  <a:pt x="0" y="0"/>
                </a:lnTo>
                <a:close/>
              </a:path>
            </a:pathLst>
          </a:custGeom>
          <a:blipFill rotWithShape="1">
            <a:blip r:embed="rId4">
              <a:alphaModFix/>
            </a:blip>
            <a:stretch>
              <a:fillRect b="0" l="0" r="0" t="0"/>
            </a:stretch>
          </a:blipFill>
          <a:ln>
            <a:noFill/>
          </a:ln>
        </p:spPr>
      </p:sp>
      <p:sp>
        <p:nvSpPr>
          <p:cNvPr id="248" name="Google Shape;248;p14"/>
          <p:cNvSpPr/>
          <p:nvPr/>
        </p:nvSpPr>
        <p:spPr>
          <a:xfrm>
            <a:off x="414266" y="3101292"/>
            <a:ext cx="17459467" cy="7376207"/>
          </a:xfrm>
          <a:custGeom>
            <a:rect b="b" l="l" r="r" t="t"/>
            <a:pathLst>
              <a:path extrusionOk="0" h="9047178" w="17459467">
                <a:moveTo>
                  <a:pt x="0" y="0"/>
                </a:moveTo>
                <a:lnTo>
                  <a:pt x="17459468" y="0"/>
                </a:lnTo>
                <a:lnTo>
                  <a:pt x="17459468" y="9047179"/>
                </a:lnTo>
                <a:lnTo>
                  <a:pt x="0" y="9047179"/>
                </a:lnTo>
                <a:lnTo>
                  <a:pt x="0" y="0"/>
                </a:lnTo>
                <a:close/>
              </a:path>
            </a:pathLst>
          </a:custGeom>
          <a:blipFill rotWithShape="1">
            <a:blip r:embed="rId5">
              <a:alphaModFix/>
            </a:blip>
            <a:stretch>
              <a:fillRect b="0" l="0" r="0" t="0"/>
            </a:stretch>
          </a:blipFill>
          <a:ln>
            <a:noFill/>
          </a:ln>
        </p:spPr>
      </p:sp>
      <p:sp>
        <p:nvSpPr>
          <p:cNvPr id="249" name="Google Shape;249;p14"/>
          <p:cNvSpPr/>
          <p:nvPr/>
        </p:nvSpPr>
        <p:spPr>
          <a:xfrm>
            <a:off x="15160904" y="-608380"/>
            <a:ext cx="4693278" cy="4844674"/>
          </a:xfrm>
          <a:custGeom>
            <a:rect b="b" l="l" r="r" t="t"/>
            <a:pathLst>
              <a:path extrusionOk="0" h="4844674" w="4693278">
                <a:moveTo>
                  <a:pt x="0" y="0"/>
                </a:moveTo>
                <a:lnTo>
                  <a:pt x="4693278" y="0"/>
                </a:lnTo>
                <a:lnTo>
                  <a:pt x="4693278" y="4844674"/>
                </a:lnTo>
                <a:lnTo>
                  <a:pt x="0" y="4844674"/>
                </a:lnTo>
                <a:lnTo>
                  <a:pt x="0" y="0"/>
                </a:lnTo>
                <a:close/>
              </a:path>
            </a:pathLst>
          </a:custGeom>
          <a:blipFill rotWithShape="1">
            <a:blip r:embed="rId6">
              <a:alphaModFix/>
            </a:blip>
            <a:stretch>
              <a:fillRect b="0" l="0" r="0" t="0"/>
            </a:stretch>
          </a:blipFill>
          <a:ln>
            <a:noFill/>
          </a:ln>
        </p:spPr>
      </p:sp>
      <p:sp>
        <p:nvSpPr>
          <p:cNvPr id="250" name="Google Shape;250;p14"/>
          <p:cNvSpPr txBox="1"/>
          <p:nvPr/>
        </p:nvSpPr>
        <p:spPr>
          <a:xfrm>
            <a:off x="2448845" y="292814"/>
            <a:ext cx="12379500" cy="2289600"/>
          </a:xfrm>
          <a:prstGeom prst="rect">
            <a:avLst/>
          </a:prstGeom>
          <a:noFill/>
          <a:ln>
            <a:noFill/>
          </a:ln>
        </p:spPr>
        <p:txBody>
          <a:bodyPr anchorCtr="0" anchor="t" bIns="0" lIns="0" spcFirstLastPara="1" rIns="0" wrap="square" tIns="0">
            <a:spAutoFit/>
          </a:bodyPr>
          <a:lstStyle/>
          <a:p>
            <a:pPr indent="0" lvl="0" marL="0" marR="0" rtl="0" algn="ctr">
              <a:lnSpc>
                <a:spcPct val="112488"/>
              </a:lnSpc>
              <a:spcBef>
                <a:spcPts val="0"/>
              </a:spcBef>
              <a:spcAft>
                <a:spcPts val="0"/>
              </a:spcAft>
              <a:buNone/>
            </a:pPr>
            <a:r>
              <a:rPr b="1" i="0" lang="en-US" sz="7000" u="none" cap="none" strike="noStrike">
                <a:solidFill>
                  <a:srgbClr val="CC0000"/>
                </a:solidFill>
                <a:latin typeface="Georgia"/>
                <a:ea typeface="Georgia"/>
                <a:cs typeface="Georgia"/>
                <a:sym typeface="Georgia"/>
              </a:rPr>
              <a:t>Air Quality</a:t>
            </a:r>
            <a:endParaRPr b="1" i="0" sz="7000" u="none" cap="none" strike="noStrike">
              <a:solidFill>
                <a:srgbClr val="CC0000"/>
              </a:solidFill>
              <a:latin typeface="Georgia"/>
              <a:ea typeface="Georgia"/>
              <a:cs typeface="Georgia"/>
              <a:sym typeface="Georgia"/>
            </a:endParaRPr>
          </a:p>
          <a:p>
            <a:pPr indent="0" lvl="0" marL="0" marR="0" rtl="0" algn="ctr">
              <a:lnSpc>
                <a:spcPct val="112488"/>
              </a:lnSpc>
              <a:spcBef>
                <a:spcPts val="0"/>
              </a:spcBef>
              <a:spcAft>
                <a:spcPts val="0"/>
              </a:spcAft>
              <a:buNone/>
            </a:pPr>
            <a:r>
              <a:rPr b="1" i="0" lang="en-US" sz="7000" u="none" cap="none" strike="noStrike">
                <a:solidFill>
                  <a:srgbClr val="CC0000"/>
                </a:solidFill>
                <a:latin typeface="Georgia"/>
                <a:ea typeface="Georgia"/>
                <a:cs typeface="Georgia"/>
                <a:sym typeface="Georgia"/>
              </a:rPr>
              <a:t>&amp; Pollution</a:t>
            </a:r>
            <a:endParaRPr sz="7000">
              <a:solidFill>
                <a:srgbClr val="CC0000"/>
              </a:solidFill>
            </a:endParaRPr>
          </a:p>
        </p:txBody>
      </p:sp>
      <p:sp>
        <p:nvSpPr>
          <p:cNvPr id="251" name="Google Shape;251;p14"/>
          <p:cNvSpPr txBox="1"/>
          <p:nvPr/>
        </p:nvSpPr>
        <p:spPr>
          <a:xfrm>
            <a:off x="685800" y="3384342"/>
            <a:ext cx="8620800" cy="3601800"/>
          </a:xfrm>
          <a:prstGeom prst="rect">
            <a:avLst/>
          </a:prstGeom>
          <a:noFill/>
          <a:ln>
            <a:noFill/>
          </a:ln>
        </p:spPr>
        <p:txBody>
          <a:bodyPr anchorCtr="0" anchor="t" bIns="0" lIns="0" spcFirstLastPara="1" rIns="0" wrap="square" tIns="0">
            <a:spAutoFit/>
          </a:bodyPr>
          <a:lstStyle/>
          <a:p>
            <a:pPr indent="-307886" lvl="1" marL="615771" marR="0" rtl="0" algn="just">
              <a:spcBef>
                <a:spcPts val="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Usually Great Air:</a:t>
            </a:r>
            <a:r>
              <a:rPr b="0" i="0" lang="en-US" sz="3200" u="none" cap="none" strike="noStrike">
                <a:solidFill>
                  <a:schemeClr val="dk1"/>
                </a:solidFill>
                <a:latin typeface="Georgia"/>
                <a:ea typeface="Georgia"/>
                <a:cs typeface="Georgia"/>
                <a:sym typeface="Georgia"/>
              </a:rPr>
              <a:t> Yellowstone mostly has good or excellent air quality indexes.</a:t>
            </a:r>
            <a:endParaRPr/>
          </a:p>
          <a:p>
            <a:pPr indent="-307886" lvl="1" marL="615771" marR="0" rtl="0" algn="just">
              <a:spcBef>
                <a:spcPts val="12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Ozone Index</a:t>
            </a:r>
            <a:r>
              <a:rPr b="0" i="0" lang="en-US" sz="3200" u="none" cap="none" strike="noStrike">
                <a:solidFill>
                  <a:schemeClr val="dk1"/>
                </a:solidFill>
                <a:latin typeface="Georgia"/>
                <a:ea typeface="Georgia"/>
                <a:cs typeface="Georgia"/>
                <a:sym typeface="Georgia"/>
              </a:rPr>
              <a:t>: Typically rated as Good to Fair. Ground-level ozone measured in parts per billion (ppb) are ranging from 20 ppb to 50 ppb which is far below the National Ambient Air Quality standard.</a:t>
            </a:r>
            <a:endParaRPr/>
          </a:p>
        </p:txBody>
      </p:sp>
      <p:sp>
        <p:nvSpPr>
          <p:cNvPr id="252" name="Google Shape;252;p14"/>
          <p:cNvSpPr/>
          <p:nvPr/>
        </p:nvSpPr>
        <p:spPr>
          <a:xfrm rot="-224485">
            <a:off x="-667805" y="-712148"/>
            <a:ext cx="5143500" cy="4114800"/>
          </a:xfrm>
          <a:custGeom>
            <a:rect b="b" l="l" r="r" t="t"/>
            <a:pathLst>
              <a:path extrusionOk="0" h="4114800" w="5143500">
                <a:moveTo>
                  <a:pt x="0" y="0"/>
                </a:moveTo>
                <a:lnTo>
                  <a:pt x="5143500" y="0"/>
                </a:lnTo>
                <a:lnTo>
                  <a:pt x="5143500" y="4114800"/>
                </a:lnTo>
                <a:lnTo>
                  <a:pt x="0" y="4114800"/>
                </a:lnTo>
                <a:lnTo>
                  <a:pt x="0" y="0"/>
                </a:lnTo>
                <a:close/>
              </a:path>
            </a:pathLst>
          </a:custGeom>
          <a:blipFill rotWithShape="1">
            <a:blip r:embed="rId7">
              <a:alphaModFix/>
            </a:blip>
            <a:stretch>
              <a:fillRect b="0" l="0" r="0" t="0"/>
            </a:stretch>
          </a:blipFill>
          <a:ln>
            <a:noFill/>
          </a:ln>
        </p:spPr>
      </p:sp>
      <p:sp>
        <p:nvSpPr>
          <p:cNvPr id="253" name="Google Shape;253;p14"/>
          <p:cNvSpPr/>
          <p:nvPr/>
        </p:nvSpPr>
        <p:spPr>
          <a:xfrm>
            <a:off x="10966709" y="1892313"/>
            <a:ext cx="4636430" cy="996833"/>
          </a:xfrm>
          <a:custGeom>
            <a:rect b="b" l="l" r="r" t="t"/>
            <a:pathLst>
              <a:path extrusionOk="0" h="996833" w="4636430">
                <a:moveTo>
                  <a:pt x="0" y="0"/>
                </a:moveTo>
                <a:lnTo>
                  <a:pt x="4636430" y="0"/>
                </a:lnTo>
                <a:lnTo>
                  <a:pt x="4636430" y="996833"/>
                </a:lnTo>
                <a:lnTo>
                  <a:pt x="0" y="996833"/>
                </a:lnTo>
                <a:lnTo>
                  <a:pt x="0" y="0"/>
                </a:lnTo>
                <a:close/>
              </a:path>
            </a:pathLst>
          </a:custGeom>
          <a:blipFill rotWithShape="1">
            <a:blip r:embed="rId8">
              <a:alphaModFix/>
            </a:blip>
            <a:stretch>
              <a:fillRect b="0" l="0" r="0" t="0"/>
            </a:stretch>
          </a:blipFill>
          <a:ln>
            <a:noFill/>
          </a:ln>
        </p:spPr>
      </p:sp>
      <p:sp>
        <p:nvSpPr>
          <p:cNvPr id="254" name="Google Shape;254;p14"/>
          <p:cNvSpPr/>
          <p:nvPr/>
        </p:nvSpPr>
        <p:spPr>
          <a:xfrm flipH="1" rot="-4273020">
            <a:off x="-441154" y="5151250"/>
            <a:ext cx="1583380" cy="2188087"/>
          </a:xfrm>
          <a:custGeom>
            <a:rect b="b" l="l" r="r" t="t"/>
            <a:pathLst>
              <a:path extrusionOk="0" h="2188087" w="1583380">
                <a:moveTo>
                  <a:pt x="1583379" y="0"/>
                </a:moveTo>
                <a:lnTo>
                  <a:pt x="0" y="0"/>
                </a:lnTo>
                <a:lnTo>
                  <a:pt x="0" y="2188087"/>
                </a:lnTo>
                <a:lnTo>
                  <a:pt x="1583379" y="2188087"/>
                </a:lnTo>
                <a:lnTo>
                  <a:pt x="1583379" y="0"/>
                </a:lnTo>
                <a:close/>
              </a:path>
            </a:pathLst>
          </a:custGeom>
          <a:blipFill rotWithShape="1">
            <a:blip r:embed="rId9">
              <a:alphaModFix/>
            </a:blip>
            <a:stretch>
              <a:fillRect b="0" l="0" r="0" t="0"/>
            </a:stretch>
          </a:blipFill>
          <a:ln>
            <a:noFill/>
          </a:ln>
        </p:spPr>
      </p:sp>
      <p:sp>
        <p:nvSpPr>
          <p:cNvPr id="255" name="Google Shape;255;p14"/>
          <p:cNvSpPr/>
          <p:nvPr/>
        </p:nvSpPr>
        <p:spPr>
          <a:xfrm rot="3924864">
            <a:off x="17361755" y="6145472"/>
            <a:ext cx="1852489" cy="2559972"/>
          </a:xfrm>
          <a:custGeom>
            <a:rect b="b" l="l" r="r" t="t"/>
            <a:pathLst>
              <a:path extrusionOk="0" h="2559972" w="1852489">
                <a:moveTo>
                  <a:pt x="0" y="0"/>
                </a:moveTo>
                <a:lnTo>
                  <a:pt x="1852490" y="0"/>
                </a:lnTo>
                <a:lnTo>
                  <a:pt x="1852490" y="2559972"/>
                </a:lnTo>
                <a:lnTo>
                  <a:pt x="0" y="2559972"/>
                </a:lnTo>
                <a:lnTo>
                  <a:pt x="0" y="0"/>
                </a:lnTo>
                <a:close/>
              </a:path>
            </a:pathLst>
          </a:custGeom>
          <a:blipFill rotWithShape="1">
            <a:blip r:embed="rId9">
              <a:alphaModFix/>
            </a:blip>
            <a:stretch>
              <a:fillRect b="0" l="0" r="0" t="0"/>
            </a:stretch>
          </a:blipFill>
          <a:ln>
            <a:noFill/>
          </a:ln>
        </p:spPr>
      </p:sp>
      <p:sp>
        <p:nvSpPr>
          <p:cNvPr id="256" name="Google Shape;256;p14"/>
          <p:cNvSpPr txBox="1"/>
          <p:nvPr/>
        </p:nvSpPr>
        <p:spPr>
          <a:xfrm>
            <a:off x="9971719" y="5231776"/>
            <a:ext cx="7362600" cy="4587000"/>
          </a:xfrm>
          <a:prstGeom prst="rect">
            <a:avLst/>
          </a:prstGeom>
          <a:noFill/>
          <a:ln>
            <a:noFill/>
          </a:ln>
        </p:spPr>
        <p:txBody>
          <a:bodyPr anchorCtr="0" anchor="t" bIns="0" lIns="0" spcFirstLastPara="1" rIns="0" wrap="square" tIns="0">
            <a:spAutoFit/>
          </a:bodyPr>
          <a:lstStyle/>
          <a:p>
            <a:pPr indent="-307886" lvl="1" marL="615771" marR="0" rtl="0" algn="just">
              <a:spcBef>
                <a:spcPts val="0"/>
              </a:spcBef>
              <a:spcAft>
                <a:spcPts val="0"/>
              </a:spcAft>
              <a:buClr>
                <a:srgbClr val="C00000"/>
              </a:buClr>
              <a:buSzPts val="3200"/>
              <a:buFont typeface="Arial"/>
              <a:buChar char="•"/>
            </a:pPr>
            <a:r>
              <a:rPr b="1" i="0" lang="en-US" sz="3200" u="none" cap="none" strike="noStrike">
                <a:solidFill>
                  <a:srgbClr val="C00000"/>
                </a:solidFill>
                <a:latin typeface="Georgia"/>
                <a:ea typeface="Georgia"/>
                <a:cs typeface="Georgia"/>
                <a:sym typeface="Georgia"/>
              </a:rPr>
              <a:t>Drifting Smog:</a:t>
            </a:r>
            <a:r>
              <a:rPr b="0" i="0" lang="en-US" sz="3200" u="none" cap="none" strike="noStrike">
                <a:solidFill>
                  <a:srgbClr val="C00000"/>
                </a:solidFill>
                <a:latin typeface="Georgia"/>
                <a:ea typeface="Georgia"/>
                <a:cs typeface="Georgia"/>
                <a:sym typeface="Georgia"/>
              </a:rPr>
              <a:t> Wind blows dirty air and industrial chemicals from distant farms and cities right into the park, hurting sensitive plants and lakes.</a:t>
            </a:r>
            <a:endParaRPr/>
          </a:p>
          <a:p>
            <a:pPr indent="-307886" lvl="1" marL="615771" marR="0" rtl="0" algn="just">
              <a:spcBef>
                <a:spcPts val="1200"/>
              </a:spcBef>
              <a:spcAft>
                <a:spcPts val="0"/>
              </a:spcAft>
              <a:buClr>
                <a:srgbClr val="C00000"/>
              </a:buClr>
              <a:buSzPts val="3200"/>
              <a:buFont typeface="Arial"/>
              <a:buChar char="•"/>
            </a:pPr>
            <a:r>
              <a:rPr b="1" i="0" lang="en-US" sz="3200" u="none" cap="none" strike="noStrike">
                <a:solidFill>
                  <a:srgbClr val="C00000"/>
                </a:solidFill>
                <a:latin typeface="Georgia"/>
                <a:ea typeface="Georgia"/>
                <a:cs typeface="Georgia"/>
                <a:sym typeface="Georgia"/>
              </a:rPr>
              <a:t>Summer Smoke:</a:t>
            </a:r>
            <a:r>
              <a:rPr b="0" i="0" lang="en-US" sz="3200" u="none" cap="none" strike="noStrike">
                <a:solidFill>
                  <a:srgbClr val="C00000"/>
                </a:solidFill>
                <a:latin typeface="Georgia"/>
                <a:ea typeface="Georgia"/>
                <a:cs typeface="Georgia"/>
                <a:sym typeface="Georgia"/>
              </a:rPr>
              <a:t> Thick wildfire smoke often gets trapped in the mountainous terrain during the summer.</a:t>
            </a:r>
            <a:endParaRPr b="0" i="0" sz="3200" u="none" cap="none" strike="noStrike">
              <a:solidFill>
                <a:srgbClr val="C00000"/>
              </a:solidFill>
              <a:latin typeface="Georgia"/>
              <a:ea typeface="Georgia"/>
              <a:cs typeface="Georgia"/>
              <a:sym typeface="Georgia"/>
            </a:endParaRPr>
          </a:p>
        </p:txBody>
      </p:sp>
      <p:pic>
        <p:nvPicPr>
          <p:cNvPr id="257" name="Google Shape;257;p14"/>
          <p:cNvPicPr preferRelativeResize="0"/>
          <p:nvPr/>
        </p:nvPicPr>
        <p:blipFill rotWithShape="1">
          <a:blip r:embed="rId10">
            <a:alphaModFix/>
          </a:blip>
          <a:srcRect b="0" l="0" r="0" t="0"/>
          <a:stretch/>
        </p:blipFill>
        <p:spPr>
          <a:xfrm>
            <a:off x="1692623" y="7256424"/>
            <a:ext cx="7451376" cy="289775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0"/>
                                        </p:tgtEl>
                                        <p:attrNameLst>
                                          <p:attrName>style.visibility</p:attrName>
                                        </p:attrNameLst>
                                      </p:cBhvr>
                                      <p:to>
                                        <p:strVal val="visible"/>
                                      </p:to>
                                    </p:set>
                                    <p:anim calcmode="lin" valueType="num">
                                      <p:cBhvr additive="base">
                                        <p:cTn dur="1000"/>
                                        <p:tgtEl>
                                          <p:spTgt spid="25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1">
                                            <p:txEl>
                                              <p:pRg end="0" st="0"/>
                                            </p:txEl>
                                          </p:spTgt>
                                        </p:tgtEl>
                                        <p:attrNameLst>
                                          <p:attrName>style.visibility</p:attrName>
                                        </p:attrNameLst>
                                      </p:cBhvr>
                                      <p:to>
                                        <p:strVal val="visible"/>
                                      </p:to>
                                    </p:set>
                                    <p:anim calcmode="lin" valueType="num">
                                      <p:cBhvr additive="base">
                                        <p:cTn dur="1000"/>
                                        <p:tgtEl>
                                          <p:spTgt spid="251">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1">
                                            <p:txEl>
                                              <p:pRg end="1" st="1"/>
                                            </p:txEl>
                                          </p:spTgt>
                                        </p:tgtEl>
                                        <p:attrNameLst>
                                          <p:attrName>style.visibility</p:attrName>
                                        </p:attrNameLst>
                                      </p:cBhvr>
                                      <p:to>
                                        <p:strVal val="visible"/>
                                      </p:to>
                                    </p:set>
                                    <p:anim calcmode="lin" valueType="num">
                                      <p:cBhvr additive="base">
                                        <p:cTn dur="1000"/>
                                        <p:tgtEl>
                                          <p:spTgt spid="251">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57"/>
                                        </p:tgtEl>
                                        <p:attrNameLst>
                                          <p:attrName>style.visibility</p:attrName>
                                        </p:attrNameLst>
                                      </p:cBhvr>
                                      <p:to>
                                        <p:strVal val="visible"/>
                                      </p:to>
                                    </p:set>
                                    <p:anim calcmode="lin" valueType="num">
                                      <p:cBhvr additive="base">
                                        <p:cTn dur="1000"/>
                                        <p:tgtEl>
                                          <p:spTgt spid="25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6">
                                            <p:txEl>
                                              <p:pRg end="0" st="0"/>
                                            </p:txEl>
                                          </p:spTgt>
                                        </p:tgtEl>
                                        <p:attrNameLst>
                                          <p:attrName>style.visibility</p:attrName>
                                        </p:attrNameLst>
                                      </p:cBhvr>
                                      <p:to>
                                        <p:strVal val="visible"/>
                                      </p:to>
                                    </p:set>
                                    <p:anim calcmode="lin" valueType="num">
                                      <p:cBhvr additive="base">
                                        <p:cTn dur="1000"/>
                                        <p:tgtEl>
                                          <p:spTgt spid="256">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6">
                                            <p:txEl>
                                              <p:pRg end="1" st="1"/>
                                            </p:txEl>
                                          </p:spTgt>
                                        </p:tgtEl>
                                        <p:attrNameLst>
                                          <p:attrName>style.visibility</p:attrName>
                                        </p:attrNameLst>
                                      </p:cBhvr>
                                      <p:to>
                                        <p:strVal val="visible"/>
                                      </p:to>
                                    </p:set>
                                    <p:anim calcmode="lin" valueType="num">
                                      <p:cBhvr additive="base">
                                        <p:cTn dur="1000"/>
                                        <p:tgtEl>
                                          <p:spTgt spid="256">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5"/>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63" name="Google Shape;263;p15"/>
          <p:cNvSpPr/>
          <p:nvPr/>
        </p:nvSpPr>
        <p:spPr>
          <a:xfrm>
            <a:off x="172472" y="0"/>
            <a:ext cx="17459467" cy="10255069"/>
          </a:xfrm>
          <a:custGeom>
            <a:rect b="b" l="l" r="r" t="t"/>
            <a:pathLst>
              <a:path extrusionOk="0" h="9047178" w="17459467">
                <a:moveTo>
                  <a:pt x="0" y="0"/>
                </a:moveTo>
                <a:lnTo>
                  <a:pt x="17459467" y="0"/>
                </a:lnTo>
                <a:lnTo>
                  <a:pt x="17459467" y="9047178"/>
                </a:lnTo>
                <a:lnTo>
                  <a:pt x="0" y="9047178"/>
                </a:lnTo>
                <a:lnTo>
                  <a:pt x="0" y="0"/>
                </a:lnTo>
                <a:close/>
              </a:path>
            </a:pathLst>
          </a:custGeom>
          <a:blipFill rotWithShape="1">
            <a:blip r:embed="rId4">
              <a:alphaModFix/>
            </a:blip>
            <a:stretch>
              <a:fillRect b="0" l="0" r="0" t="0"/>
            </a:stretch>
          </a:blipFill>
          <a:ln>
            <a:noFill/>
          </a:ln>
        </p:spPr>
      </p:sp>
      <p:sp>
        <p:nvSpPr>
          <p:cNvPr id="264" name="Google Shape;264;p15"/>
          <p:cNvSpPr/>
          <p:nvPr/>
        </p:nvSpPr>
        <p:spPr>
          <a:xfrm>
            <a:off x="-417403" y="6140269"/>
            <a:ext cx="3456432" cy="4114800"/>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5">
              <a:alphaModFix/>
            </a:blip>
            <a:stretch>
              <a:fillRect b="0" l="0" r="0" t="0"/>
            </a:stretch>
          </a:blipFill>
          <a:ln>
            <a:noFill/>
          </a:ln>
        </p:spPr>
      </p:sp>
      <p:sp>
        <p:nvSpPr>
          <p:cNvPr id="265" name="Google Shape;265;p15"/>
          <p:cNvSpPr txBox="1"/>
          <p:nvPr/>
        </p:nvSpPr>
        <p:spPr>
          <a:xfrm>
            <a:off x="172472" y="1937919"/>
            <a:ext cx="8611500" cy="4587000"/>
          </a:xfrm>
          <a:prstGeom prst="rect">
            <a:avLst/>
          </a:prstGeom>
          <a:noFill/>
          <a:ln>
            <a:noFill/>
          </a:ln>
        </p:spPr>
        <p:txBody>
          <a:bodyPr anchorCtr="0" anchor="t" bIns="0" lIns="0" spcFirstLastPara="1" rIns="0" wrap="square" tIns="0">
            <a:spAutoFit/>
          </a:bodyPr>
          <a:lstStyle/>
          <a:p>
            <a:pPr indent="-302260" lvl="1" marL="604519" marR="0" rtl="0" algn="just">
              <a:spcBef>
                <a:spcPts val="0"/>
              </a:spcBef>
              <a:spcAft>
                <a:spcPts val="0"/>
              </a:spcAft>
              <a:buClr>
                <a:srgbClr val="C00000"/>
              </a:buClr>
              <a:buSzPts val="3200"/>
              <a:buFont typeface="Arial"/>
              <a:buChar char="•"/>
            </a:pPr>
            <a:r>
              <a:rPr b="1" i="0" lang="en-US" sz="3200" u="none" cap="none" strike="noStrike">
                <a:solidFill>
                  <a:srgbClr val="C00000"/>
                </a:solidFill>
                <a:latin typeface="Georgia"/>
                <a:ea typeface="Georgia"/>
                <a:cs typeface="Georgia"/>
                <a:sym typeface="Georgia"/>
              </a:rPr>
              <a:t>The Problem:</a:t>
            </a:r>
            <a:r>
              <a:rPr b="0" i="0" lang="en-US" sz="3200" u="none" cap="none" strike="noStrike">
                <a:solidFill>
                  <a:srgbClr val="C00000"/>
                </a:solidFill>
                <a:latin typeface="Georgia"/>
                <a:ea typeface="Georgia"/>
                <a:cs typeface="Georgia"/>
                <a:sym typeface="Georgia"/>
              </a:rPr>
              <a:t> Non-native lake trout were illegally introduced to Yellowstone Lake and are destroying the native cutthroat trout population.</a:t>
            </a:r>
            <a:endParaRPr/>
          </a:p>
          <a:p>
            <a:pPr indent="-302260" lvl="1" marL="604519" marR="0" rtl="0" algn="just">
              <a:spcBef>
                <a:spcPts val="1200"/>
              </a:spcBef>
              <a:spcAft>
                <a:spcPts val="0"/>
              </a:spcAft>
              <a:buClr>
                <a:srgbClr val="C00000"/>
              </a:buClr>
              <a:buSzPts val="3200"/>
              <a:buFont typeface="Arial"/>
              <a:buChar char="•"/>
            </a:pPr>
            <a:r>
              <a:rPr b="1" i="0" lang="en-US" sz="3200" u="none" cap="none" strike="noStrike">
                <a:solidFill>
                  <a:srgbClr val="C00000"/>
                </a:solidFill>
                <a:latin typeface="Georgia"/>
                <a:ea typeface="Georgia"/>
                <a:cs typeface="Georgia"/>
                <a:sym typeface="Georgia"/>
              </a:rPr>
              <a:t>Food Web Disaster:</a:t>
            </a:r>
            <a:r>
              <a:rPr b="0" i="0" lang="en-US" sz="3200" u="none" cap="none" strike="noStrike">
                <a:solidFill>
                  <a:srgbClr val="C00000"/>
                </a:solidFill>
                <a:latin typeface="Georgia"/>
                <a:ea typeface="Georgia"/>
                <a:cs typeface="Georgia"/>
                <a:sym typeface="Georgia"/>
              </a:rPr>
              <a:t> It caused a damaging ripple effect across the entire park's food web. Therefore, this starves grizzly bears and bald eagles that rely on the native trout for food.</a:t>
            </a:r>
            <a:endParaRPr b="0" i="0" sz="3200" u="none" cap="none" strike="noStrike">
              <a:solidFill>
                <a:srgbClr val="C00000"/>
              </a:solidFill>
              <a:latin typeface="Georgia"/>
              <a:ea typeface="Georgia"/>
              <a:cs typeface="Georgia"/>
              <a:sym typeface="Georgia"/>
            </a:endParaRPr>
          </a:p>
        </p:txBody>
      </p:sp>
      <p:sp>
        <p:nvSpPr>
          <p:cNvPr id="266" name="Google Shape;266;p15"/>
          <p:cNvSpPr/>
          <p:nvPr/>
        </p:nvSpPr>
        <p:spPr>
          <a:xfrm rot="-2445881">
            <a:off x="13611801" y="8132378"/>
            <a:ext cx="4681245" cy="1006468"/>
          </a:xfrm>
          <a:custGeom>
            <a:rect b="b" l="l" r="r" t="t"/>
            <a:pathLst>
              <a:path extrusionOk="0" h="1006468" w="4681245">
                <a:moveTo>
                  <a:pt x="0" y="0"/>
                </a:moveTo>
                <a:lnTo>
                  <a:pt x="4681245" y="0"/>
                </a:lnTo>
                <a:lnTo>
                  <a:pt x="4681245" y="1006468"/>
                </a:lnTo>
                <a:lnTo>
                  <a:pt x="0" y="1006468"/>
                </a:lnTo>
                <a:lnTo>
                  <a:pt x="0" y="0"/>
                </a:lnTo>
                <a:close/>
              </a:path>
            </a:pathLst>
          </a:custGeom>
          <a:blipFill rotWithShape="1">
            <a:blip r:embed="rId6">
              <a:alphaModFix/>
            </a:blip>
            <a:stretch>
              <a:fillRect b="0" l="0" r="0" t="0"/>
            </a:stretch>
          </a:blipFill>
          <a:ln>
            <a:noFill/>
          </a:ln>
        </p:spPr>
      </p:sp>
      <p:sp>
        <p:nvSpPr>
          <p:cNvPr id="267" name="Google Shape;267;p15"/>
          <p:cNvSpPr/>
          <p:nvPr/>
        </p:nvSpPr>
        <p:spPr>
          <a:xfrm rot="3924864">
            <a:off x="16158248" y="3603907"/>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7">
              <a:alphaModFix/>
            </a:blip>
            <a:stretch>
              <a:fillRect b="0" l="0" r="0" t="0"/>
            </a:stretch>
          </a:blipFill>
          <a:ln>
            <a:noFill/>
          </a:ln>
        </p:spPr>
      </p:sp>
      <p:sp>
        <p:nvSpPr>
          <p:cNvPr id="268" name="Google Shape;268;p15"/>
          <p:cNvSpPr txBox="1"/>
          <p:nvPr/>
        </p:nvSpPr>
        <p:spPr>
          <a:xfrm>
            <a:off x="172475" y="1"/>
            <a:ext cx="156636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Invasive Lake Trout</a:t>
            </a:r>
            <a:endParaRPr sz="7000"/>
          </a:p>
        </p:txBody>
      </p:sp>
      <p:sp>
        <p:nvSpPr>
          <p:cNvPr id="269" name="Google Shape;269;p15"/>
          <p:cNvSpPr txBox="1"/>
          <p:nvPr/>
        </p:nvSpPr>
        <p:spPr>
          <a:xfrm>
            <a:off x="10163596" y="2062423"/>
            <a:ext cx="7385700" cy="4094400"/>
          </a:xfrm>
          <a:prstGeom prst="rect">
            <a:avLst/>
          </a:prstGeom>
          <a:noFill/>
          <a:ln>
            <a:noFill/>
          </a:ln>
        </p:spPr>
        <p:txBody>
          <a:bodyPr anchorCtr="0" anchor="t" bIns="0" lIns="0" spcFirstLastPara="1" rIns="0" wrap="square" tIns="0">
            <a:spAutoFit/>
          </a:bodyPr>
          <a:lstStyle/>
          <a:p>
            <a:pPr indent="-302258" lvl="1" marL="604516" marR="0" rtl="0" algn="l">
              <a:spcBef>
                <a:spcPts val="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The Solution:</a:t>
            </a:r>
            <a:r>
              <a:rPr b="0" i="0" lang="en-US" sz="3200" u="none" cap="none" strike="noStrike">
                <a:solidFill>
                  <a:schemeClr val="dk1"/>
                </a:solidFill>
                <a:latin typeface="Georgia"/>
                <a:ea typeface="Georgia"/>
                <a:cs typeface="Georgia"/>
                <a:sym typeface="Georgia"/>
              </a:rPr>
              <a:t> The park uses commercial-grade gillnets and sonar tracking to remove millions of lake trout.</a:t>
            </a:r>
            <a:endParaRPr/>
          </a:p>
          <a:p>
            <a:pPr indent="-302258" lvl="1" marL="604516" marR="0" rtl="0" algn="l">
              <a:spcBef>
                <a:spcPts val="12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Strict Fishing Rules:</a:t>
            </a:r>
            <a:r>
              <a:rPr b="0" i="0" lang="en-US" sz="3200" u="none" cap="none" strike="noStrike">
                <a:solidFill>
                  <a:schemeClr val="dk1"/>
                </a:solidFill>
                <a:latin typeface="Georgia"/>
                <a:ea typeface="Georgia"/>
                <a:cs typeface="Georgia"/>
                <a:sym typeface="Georgia"/>
              </a:rPr>
              <a:t> Any caught lake trout must be killed, but native cutthroat trout must be released unharmed immediately.</a:t>
            </a:r>
            <a:endParaRPr b="0" i="0" sz="3200" u="none" cap="none" strike="noStrike">
              <a:solidFill>
                <a:srgbClr val="000000"/>
              </a:solidFill>
              <a:latin typeface="Georgia"/>
              <a:ea typeface="Georgia"/>
              <a:cs typeface="Georgia"/>
              <a:sym typeface="Georgia"/>
            </a:endParaRPr>
          </a:p>
        </p:txBody>
      </p:sp>
      <p:pic>
        <p:nvPicPr>
          <p:cNvPr id="270" name="Google Shape;270;p15"/>
          <p:cNvPicPr preferRelativeResize="0"/>
          <p:nvPr/>
        </p:nvPicPr>
        <p:blipFill rotWithShape="1">
          <a:blip r:embed="rId8">
            <a:alphaModFix/>
          </a:blip>
          <a:srcRect b="0" l="0" r="0" t="0"/>
          <a:stretch/>
        </p:blipFill>
        <p:spPr>
          <a:xfrm>
            <a:off x="10821919" y="6319393"/>
            <a:ext cx="4655204" cy="3103469"/>
          </a:xfrm>
          <a:prstGeom prst="rect">
            <a:avLst/>
          </a:prstGeom>
          <a:noFill/>
          <a:ln>
            <a:noFill/>
          </a:ln>
        </p:spPr>
      </p:pic>
      <p:pic>
        <p:nvPicPr>
          <p:cNvPr id="271" name="Google Shape;271;p15"/>
          <p:cNvPicPr preferRelativeResize="0"/>
          <p:nvPr/>
        </p:nvPicPr>
        <p:blipFill rotWithShape="1">
          <a:blip r:embed="rId9">
            <a:alphaModFix/>
          </a:blip>
          <a:srcRect b="0" l="0" r="0" t="0"/>
          <a:stretch/>
        </p:blipFill>
        <p:spPr>
          <a:xfrm>
            <a:off x="3221254" y="6633197"/>
            <a:ext cx="5562600" cy="3128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gtEl>
                                        <p:attrNameLst>
                                          <p:attrName>style.visibility</p:attrName>
                                        </p:attrNameLst>
                                      </p:cBhvr>
                                      <p:to>
                                        <p:strVal val="visible"/>
                                      </p:to>
                                    </p:set>
                                    <p:anim calcmode="lin" valueType="num">
                                      <p:cBhvr additive="base">
                                        <p:cTn dur="1000"/>
                                        <p:tgtEl>
                                          <p:spTgt spid="26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5">
                                            <p:txEl>
                                              <p:pRg end="0" st="0"/>
                                            </p:txEl>
                                          </p:spTgt>
                                        </p:tgtEl>
                                        <p:attrNameLst>
                                          <p:attrName>style.visibility</p:attrName>
                                        </p:attrNameLst>
                                      </p:cBhvr>
                                      <p:to>
                                        <p:strVal val="visible"/>
                                      </p:to>
                                    </p:set>
                                    <p:anim calcmode="lin" valueType="num">
                                      <p:cBhvr additive="base">
                                        <p:cTn dur="1000"/>
                                        <p:tgtEl>
                                          <p:spTgt spid="26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5">
                                            <p:txEl>
                                              <p:pRg end="1" st="1"/>
                                            </p:txEl>
                                          </p:spTgt>
                                        </p:tgtEl>
                                        <p:attrNameLst>
                                          <p:attrName>style.visibility</p:attrName>
                                        </p:attrNameLst>
                                      </p:cBhvr>
                                      <p:to>
                                        <p:strVal val="visible"/>
                                      </p:to>
                                    </p:set>
                                    <p:anim calcmode="lin" valueType="num">
                                      <p:cBhvr additive="base">
                                        <p:cTn dur="1000"/>
                                        <p:tgtEl>
                                          <p:spTgt spid="26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1"/>
                                        </p:tgtEl>
                                        <p:attrNameLst>
                                          <p:attrName>style.visibility</p:attrName>
                                        </p:attrNameLst>
                                      </p:cBhvr>
                                      <p:to>
                                        <p:strVal val="visible"/>
                                      </p:to>
                                    </p:set>
                                    <p:anim calcmode="lin" valueType="num">
                                      <p:cBhvr additive="base">
                                        <p:cTn dur="1000"/>
                                        <p:tgtEl>
                                          <p:spTgt spid="27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69">
                                            <p:txEl>
                                              <p:pRg end="0" st="0"/>
                                            </p:txEl>
                                          </p:spTgt>
                                        </p:tgtEl>
                                        <p:attrNameLst>
                                          <p:attrName>style.visibility</p:attrName>
                                        </p:attrNameLst>
                                      </p:cBhvr>
                                      <p:to>
                                        <p:strVal val="visible"/>
                                      </p:to>
                                    </p:set>
                                    <p:anim calcmode="lin" valueType="num">
                                      <p:cBhvr additive="base">
                                        <p:cTn dur="1000"/>
                                        <p:tgtEl>
                                          <p:spTgt spid="269">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69">
                                            <p:txEl>
                                              <p:pRg end="1" st="1"/>
                                            </p:txEl>
                                          </p:spTgt>
                                        </p:tgtEl>
                                        <p:attrNameLst>
                                          <p:attrName>style.visibility</p:attrName>
                                        </p:attrNameLst>
                                      </p:cBhvr>
                                      <p:to>
                                        <p:strVal val="visible"/>
                                      </p:to>
                                    </p:set>
                                    <p:anim calcmode="lin" valueType="num">
                                      <p:cBhvr additive="base">
                                        <p:cTn dur="1000"/>
                                        <p:tgtEl>
                                          <p:spTgt spid="269">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70"/>
                                        </p:tgtEl>
                                        <p:attrNameLst>
                                          <p:attrName>style.visibility</p:attrName>
                                        </p:attrNameLst>
                                      </p:cBhvr>
                                      <p:to>
                                        <p:strVal val="visible"/>
                                      </p:to>
                                    </p:set>
                                    <p:anim calcmode="lin" valueType="num">
                                      <p:cBhvr additive="base">
                                        <p:cTn dur="1000"/>
                                        <p:tgtEl>
                                          <p:spTgt spid="27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6"/>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77" name="Google Shape;277;p16"/>
          <p:cNvSpPr/>
          <p:nvPr/>
        </p:nvSpPr>
        <p:spPr>
          <a:xfrm>
            <a:off x="414266" y="1239822"/>
            <a:ext cx="17459467" cy="9047178"/>
          </a:xfrm>
          <a:custGeom>
            <a:rect b="b" l="l" r="r" t="t"/>
            <a:pathLst>
              <a:path extrusionOk="0" h="9047178" w="17459467">
                <a:moveTo>
                  <a:pt x="0" y="0"/>
                </a:moveTo>
                <a:lnTo>
                  <a:pt x="17459468" y="0"/>
                </a:lnTo>
                <a:lnTo>
                  <a:pt x="17459468" y="9047178"/>
                </a:lnTo>
                <a:lnTo>
                  <a:pt x="0" y="9047178"/>
                </a:lnTo>
                <a:lnTo>
                  <a:pt x="0" y="0"/>
                </a:lnTo>
                <a:close/>
              </a:path>
            </a:pathLst>
          </a:custGeom>
          <a:blipFill rotWithShape="1">
            <a:blip r:embed="rId4">
              <a:alphaModFix/>
            </a:blip>
            <a:stretch>
              <a:fillRect b="0" l="0" r="0" t="0"/>
            </a:stretch>
          </a:blipFill>
          <a:ln>
            <a:noFill/>
          </a:ln>
        </p:spPr>
      </p:sp>
      <p:sp>
        <p:nvSpPr>
          <p:cNvPr id="278" name="Google Shape;278;p16"/>
          <p:cNvSpPr/>
          <p:nvPr/>
        </p:nvSpPr>
        <p:spPr>
          <a:xfrm rot="5014160">
            <a:off x="10799943" y="5637457"/>
            <a:ext cx="6242627" cy="8826336"/>
          </a:xfrm>
          <a:custGeom>
            <a:rect b="b" l="l" r="r" t="t"/>
            <a:pathLst>
              <a:path extrusionOk="0" h="8826336" w="6242627">
                <a:moveTo>
                  <a:pt x="0" y="0"/>
                </a:moveTo>
                <a:lnTo>
                  <a:pt x="6242627" y="0"/>
                </a:lnTo>
                <a:lnTo>
                  <a:pt x="6242627" y="8826336"/>
                </a:lnTo>
                <a:lnTo>
                  <a:pt x="0" y="8826336"/>
                </a:lnTo>
                <a:lnTo>
                  <a:pt x="0" y="0"/>
                </a:lnTo>
                <a:close/>
              </a:path>
            </a:pathLst>
          </a:custGeom>
          <a:blipFill rotWithShape="1">
            <a:blip r:embed="rId5">
              <a:alphaModFix/>
            </a:blip>
            <a:stretch>
              <a:fillRect b="0" l="0" r="0" t="0"/>
            </a:stretch>
          </a:blipFill>
          <a:ln>
            <a:noFill/>
          </a:ln>
        </p:spPr>
      </p:sp>
      <p:sp>
        <p:nvSpPr>
          <p:cNvPr id="279" name="Google Shape;279;p16"/>
          <p:cNvSpPr/>
          <p:nvPr/>
        </p:nvSpPr>
        <p:spPr>
          <a:xfrm>
            <a:off x="-417403" y="6430278"/>
            <a:ext cx="3456432" cy="4114800"/>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6">
              <a:alphaModFix/>
            </a:blip>
            <a:stretch>
              <a:fillRect b="0" l="0" r="0" t="0"/>
            </a:stretch>
          </a:blipFill>
          <a:ln>
            <a:noFill/>
          </a:ln>
        </p:spPr>
      </p:sp>
      <p:sp>
        <p:nvSpPr>
          <p:cNvPr id="280" name="Google Shape;280;p16"/>
          <p:cNvSpPr/>
          <p:nvPr/>
        </p:nvSpPr>
        <p:spPr>
          <a:xfrm>
            <a:off x="15719832" y="7367894"/>
            <a:ext cx="4681245" cy="1006468"/>
          </a:xfrm>
          <a:custGeom>
            <a:rect b="b" l="l" r="r" t="t"/>
            <a:pathLst>
              <a:path extrusionOk="0" h="1006468" w="4681245">
                <a:moveTo>
                  <a:pt x="0" y="0"/>
                </a:moveTo>
                <a:lnTo>
                  <a:pt x="4681245" y="0"/>
                </a:lnTo>
                <a:lnTo>
                  <a:pt x="4681245" y="1006468"/>
                </a:lnTo>
                <a:lnTo>
                  <a:pt x="0" y="1006468"/>
                </a:lnTo>
                <a:lnTo>
                  <a:pt x="0" y="0"/>
                </a:lnTo>
                <a:close/>
              </a:path>
            </a:pathLst>
          </a:custGeom>
          <a:blipFill rotWithShape="1">
            <a:blip r:embed="rId7">
              <a:alphaModFix/>
            </a:blip>
            <a:stretch>
              <a:fillRect b="0" l="0" r="0" t="0"/>
            </a:stretch>
          </a:blipFill>
          <a:ln>
            <a:noFill/>
          </a:ln>
        </p:spPr>
      </p:sp>
      <p:sp>
        <p:nvSpPr>
          <p:cNvPr id="281" name="Google Shape;281;p16"/>
          <p:cNvSpPr/>
          <p:nvPr/>
        </p:nvSpPr>
        <p:spPr>
          <a:xfrm rot="3924864">
            <a:off x="16158248" y="3603907"/>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8">
              <a:alphaModFix/>
            </a:blip>
            <a:stretch>
              <a:fillRect b="0" l="0" r="0" t="0"/>
            </a:stretch>
          </a:blipFill>
          <a:ln>
            <a:noFill/>
          </a:ln>
        </p:spPr>
      </p:sp>
      <p:sp>
        <p:nvSpPr>
          <p:cNvPr id="282" name="Google Shape;282;p16"/>
          <p:cNvSpPr txBox="1"/>
          <p:nvPr/>
        </p:nvSpPr>
        <p:spPr>
          <a:xfrm>
            <a:off x="594862" y="2571214"/>
            <a:ext cx="7833300" cy="3601800"/>
          </a:xfrm>
          <a:prstGeom prst="rect">
            <a:avLst/>
          </a:prstGeom>
          <a:noFill/>
          <a:ln>
            <a:noFill/>
          </a:ln>
        </p:spPr>
        <p:txBody>
          <a:bodyPr anchorCtr="0" anchor="t" bIns="0" lIns="0" spcFirstLastPara="1" rIns="0" wrap="square" tIns="0">
            <a:spAutoFit/>
          </a:bodyPr>
          <a:lstStyle/>
          <a:p>
            <a:pPr indent="-313054" lvl="1" marL="626107" marR="0" rtl="0" algn="just">
              <a:spcBef>
                <a:spcPts val="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Massive Crowds:</a:t>
            </a:r>
            <a:r>
              <a:rPr b="0" i="0" lang="en-US" sz="3200" u="none" cap="none" strike="noStrike">
                <a:solidFill>
                  <a:schemeClr val="dk1"/>
                </a:solidFill>
                <a:latin typeface="Georgia"/>
                <a:ea typeface="Georgia"/>
                <a:cs typeface="Georgia"/>
                <a:sym typeface="Georgia"/>
              </a:rPr>
              <a:t> Millions of annual visitors cause severe traffic jams on the 350-mile road system and wear down park facilities.</a:t>
            </a:r>
            <a:endParaRPr b="0" i="0" sz="3200" u="none" cap="none" strike="noStrike">
              <a:solidFill>
                <a:srgbClr val="000000"/>
              </a:solidFill>
              <a:latin typeface="Georgia"/>
              <a:ea typeface="Georgia"/>
              <a:cs typeface="Georgia"/>
              <a:sym typeface="Georgia"/>
            </a:endParaRPr>
          </a:p>
          <a:p>
            <a:pPr indent="-313054" lvl="1" marL="626107" marR="0" rtl="0" algn="just">
              <a:spcBef>
                <a:spcPts val="12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Bad Behavior:</a:t>
            </a:r>
            <a:r>
              <a:rPr b="0" i="0" lang="en-US" sz="3200" u="none" cap="none" strike="noStrike">
                <a:solidFill>
                  <a:schemeClr val="dk1"/>
                </a:solidFill>
                <a:latin typeface="Georgia"/>
                <a:ea typeface="Georgia"/>
                <a:cs typeface="Georgia"/>
                <a:sym typeface="Georgia"/>
              </a:rPr>
              <a:t> Huge crowds lead to more tourists harassing wildlife and walking into restricted thermal areas.</a:t>
            </a:r>
            <a:endParaRPr b="0" i="0" sz="3200" u="none" cap="none" strike="noStrike">
              <a:solidFill>
                <a:srgbClr val="000000"/>
              </a:solidFill>
              <a:latin typeface="Georgia"/>
              <a:ea typeface="Georgia"/>
              <a:cs typeface="Georgia"/>
              <a:sym typeface="Georgia"/>
            </a:endParaRPr>
          </a:p>
        </p:txBody>
      </p:sp>
      <p:sp>
        <p:nvSpPr>
          <p:cNvPr id="283" name="Google Shape;283;p16"/>
          <p:cNvSpPr txBox="1"/>
          <p:nvPr/>
        </p:nvSpPr>
        <p:spPr>
          <a:xfrm>
            <a:off x="42265" y="-122784"/>
            <a:ext cx="18288000" cy="215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7000" u="none" cap="none" strike="noStrike">
                <a:solidFill>
                  <a:srgbClr val="D46619"/>
                </a:solidFill>
                <a:latin typeface="Georgia"/>
                <a:ea typeface="Georgia"/>
                <a:cs typeface="Georgia"/>
                <a:sym typeface="Georgia"/>
              </a:rPr>
              <a:t>Overtourism</a:t>
            </a:r>
            <a:endParaRPr sz="7000"/>
          </a:p>
          <a:p>
            <a:pPr indent="0" lvl="0" marL="0" marR="0" rtl="0" algn="l">
              <a:lnSpc>
                <a:spcPct val="100000"/>
              </a:lnSpc>
              <a:spcBef>
                <a:spcPts val="0"/>
              </a:spcBef>
              <a:spcAft>
                <a:spcPts val="0"/>
              </a:spcAft>
              <a:buNone/>
            </a:pPr>
            <a:r>
              <a:rPr b="1" i="0" lang="en-US" sz="7000" u="none" cap="none" strike="noStrike">
                <a:solidFill>
                  <a:srgbClr val="D46619"/>
                </a:solidFill>
                <a:latin typeface="Georgia"/>
                <a:ea typeface="Georgia"/>
                <a:cs typeface="Georgia"/>
                <a:sym typeface="Georgia"/>
              </a:rPr>
              <a:t>&amp; Infrastructure Strain</a:t>
            </a:r>
            <a:endParaRPr sz="7000"/>
          </a:p>
        </p:txBody>
      </p:sp>
      <p:sp>
        <p:nvSpPr>
          <p:cNvPr id="284" name="Google Shape;284;p16"/>
          <p:cNvSpPr txBox="1"/>
          <p:nvPr/>
        </p:nvSpPr>
        <p:spPr>
          <a:xfrm>
            <a:off x="9518935" y="2487987"/>
            <a:ext cx="7833300" cy="5079600"/>
          </a:xfrm>
          <a:prstGeom prst="rect">
            <a:avLst/>
          </a:prstGeom>
          <a:noFill/>
          <a:ln>
            <a:noFill/>
          </a:ln>
        </p:spPr>
        <p:txBody>
          <a:bodyPr anchorCtr="0" anchor="t" bIns="0" lIns="0" spcFirstLastPara="1" rIns="0" wrap="square" tIns="0">
            <a:spAutoFit/>
          </a:bodyPr>
          <a:lstStyle/>
          <a:p>
            <a:pPr indent="-313056" lvl="1" marL="626112" marR="0" rtl="0" algn="just">
              <a:spcBef>
                <a:spcPts val="0"/>
              </a:spcBef>
              <a:spcAft>
                <a:spcPts val="0"/>
              </a:spcAft>
              <a:buClr>
                <a:srgbClr val="244061"/>
              </a:buClr>
              <a:buSzPts val="3200"/>
              <a:buFont typeface="Arial"/>
              <a:buChar char="•"/>
            </a:pPr>
            <a:r>
              <a:rPr b="1" i="0" lang="en-US" sz="3200" u="none" cap="none" strike="noStrike">
                <a:solidFill>
                  <a:srgbClr val="244061"/>
                </a:solidFill>
                <a:latin typeface="Georgia"/>
                <a:ea typeface="Georgia"/>
                <a:cs typeface="Georgia"/>
                <a:sym typeface="Georgia"/>
              </a:rPr>
              <a:t>Upgrading Facilities:</a:t>
            </a:r>
            <a:r>
              <a:rPr b="0" i="0" lang="en-US" sz="3200" u="none" cap="none" strike="noStrike">
                <a:solidFill>
                  <a:srgbClr val="244061"/>
                </a:solidFill>
                <a:latin typeface="Georgia"/>
                <a:ea typeface="Georgia"/>
                <a:cs typeface="Georgia"/>
                <a:sym typeface="Georgia"/>
              </a:rPr>
              <a:t> The park is constantly funding the modernization of utility systems, bridges, and water/sewage facilities to handle the volume of people.</a:t>
            </a:r>
            <a:endParaRPr/>
          </a:p>
          <a:p>
            <a:pPr indent="-313056" lvl="1" marL="626112" marR="0" rtl="0" algn="just">
              <a:spcBef>
                <a:spcPts val="1200"/>
              </a:spcBef>
              <a:spcAft>
                <a:spcPts val="0"/>
              </a:spcAft>
              <a:buClr>
                <a:srgbClr val="244061"/>
              </a:buClr>
              <a:buSzPts val="3200"/>
              <a:buFont typeface="Arial"/>
              <a:buChar char="•"/>
            </a:pPr>
            <a:r>
              <a:rPr b="1" i="0" lang="en-US" sz="3200" u="none" cap="none" strike="noStrike">
                <a:solidFill>
                  <a:srgbClr val="244061"/>
                </a:solidFill>
                <a:latin typeface="Georgia"/>
                <a:ea typeface="Georgia"/>
                <a:cs typeface="Georgia"/>
                <a:sym typeface="Georgia"/>
              </a:rPr>
              <a:t>Managing Traffic:</a:t>
            </a:r>
            <a:r>
              <a:rPr b="0" i="0" lang="en-US" sz="3200" u="none" cap="none" strike="noStrike">
                <a:solidFill>
                  <a:srgbClr val="244061"/>
                </a:solidFill>
                <a:latin typeface="Georgia"/>
                <a:ea typeface="Georgia"/>
                <a:cs typeface="Georgia"/>
                <a:sym typeface="Georgia"/>
              </a:rPr>
              <a:t> Specialized rangers use parking restriction systems and real-time digital app tracking to redirect cars away from overcrowded geysers.</a:t>
            </a:r>
            <a:endParaRPr b="0" i="0" sz="3200" u="none" cap="none" strike="noStrike">
              <a:solidFill>
                <a:srgbClr val="244061"/>
              </a:solidFill>
              <a:latin typeface="Georgia"/>
              <a:ea typeface="Georgia"/>
              <a:cs typeface="Georgia"/>
              <a:sym typeface="Georgia"/>
            </a:endParaRPr>
          </a:p>
        </p:txBody>
      </p:sp>
      <p:pic>
        <p:nvPicPr>
          <p:cNvPr id="285" name="Google Shape;285;p16"/>
          <p:cNvPicPr preferRelativeResize="0"/>
          <p:nvPr/>
        </p:nvPicPr>
        <p:blipFill rotWithShape="1">
          <a:blip r:embed="rId9">
            <a:alphaModFix/>
          </a:blip>
          <a:srcRect b="0" l="0" r="0" t="0"/>
          <a:stretch/>
        </p:blipFill>
        <p:spPr>
          <a:xfrm>
            <a:off x="3269435" y="6393139"/>
            <a:ext cx="5686425" cy="3790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3"/>
                                        </p:tgtEl>
                                        <p:attrNameLst>
                                          <p:attrName>style.visibility</p:attrName>
                                        </p:attrNameLst>
                                      </p:cBhvr>
                                      <p:to>
                                        <p:strVal val="visible"/>
                                      </p:to>
                                    </p:set>
                                    <p:anim calcmode="lin" valueType="num">
                                      <p:cBhvr additive="base">
                                        <p:cTn dur="1000"/>
                                        <p:tgtEl>
                                          <p:spTgt spid="28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1000"/>
                                        <p:tgtEl>
                                          <p:spTgt spid="28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82">
                                            <p:txEl>
                                              <p:pRg end="0" st="0"/>
                                            </p:txEl>
                                          </p:spTgt>
                                        </p:tgtEl>
                                        <p:attrNameLst>
                                          <p:attrName>style.visibility</p:attrName>
                                        </p:attrNameLst>
                                      </p:cBhvr>
                                      <p:to>
                                        <p:strVal val="visible"/>
                                      </p:to>
                                    </p:set>
                                    <p:anim calcmode="lin" valueType="num">
                                      <p:cBhvr additive="base">
                                        <p:cTn dur="1000"/>
                                        <p:tgtEl>
                                          <p:spTgt spid="282">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82">
                                            <p:txEl>
                                              <p:pRg end="1" st="1"/>
                                            </p:txEl>
                                          </p:spTgt>
                                        </p:tgtEl>
                                        <p:attrNameLst>
                                          <p:attrName>style.visibility</p:attrName>
                                        </p:attrNameLst>
                                      </p:cBhvr>
                                      <p:to>
                                        <p:strVal val="visible"/>
                                      </p:to>
                                    </p:set>
                                    <p:anim calcmode="lin" valueType="num">
                                      <p:cBhvr additive="base">
                                        <p:cTn dur="1000"/>
                                        <p:tgtEl>
                                          <p:spTgt spid="282">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4">
                                            <p:txEl>
                                              <p:pRg end="0" st="0"/>
                                            </p:txEl>
                                          </p:spTgt>
                                        </p:tgtEl>
                                        <p:attrNameLst>
                                          <p:attrName>style.visibility</p:attrName>
                                        </p:attrNameLst>
                                      </p:cBhvr>
                                      <p:to>
                                        <p:strVal val="visible"/>
                                      </p:to>
                                    </p:set>
                                    <p:anim calcmode="lin" valueType="num">
                                      <p:cBhvr additive="base">
                                        <p:cTn dur="1000"/>
                                        <p:tgtEl>
                                          <p:spTgt spid="28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4">
                                            <p:txEl>
                                              <p:pRg end="1" st="1"/>
                                            </p:txEl>
                                          </p:spTgt>
                                        </p:tgtEl>
                                        <p:attrNameLst>
                                          <p:attrName>style.visibility</p:attrName>
                                        </p:attrNameLst>
                                      </p:cBhvr>
                                      <p:to>
                                        <p:strVal val="visible"/>
                                      </p:to>
                                    </p:set>
                                    <p:anim calcmode="lin" valueType="num">
                                      <p:cBhvr additive="base">
                                        <p:cTn dur="1000"/>
                                        <p:tgtEl>
                                          <p:spTgt spid="284">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7"/>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291" name="Google Shape;291;p17"/>
          <p:cNvSpPr/>
          <p:nvPr/>
        </p:nvSpPr>
        <p:spPr>
          <a:xfrm>
            <a:off x="714073" y="1409524"/>
            <a:ext cx="15806878" cy="8877476"/>
          </a:xfrm>
          <a:custGeom>
            <a:rect b="b" l="l" r="r" t="t"/>
            <a:pathLst>
              <a:path extrusionOk="0" h="8190837" w="15806878">
                <a:moveTo>
                  <a:pt x="0" y="0"/>
                </a:moveTo>
                <a:lnTo>
                  <a:pt x="15806878" y="0"/>
                </a:lnTo>
                <a:lnTo>
                  <a:pt x="15806878" y="8190837"/>
                </a:lnTo>
                <a:lnTo>
                  <a:pt x="0" y="8190837"/>
                </a:lnTo>
                <a:lnTo>
                  <a:pt x="0" y="0"/>
                </a:lnTo>
                <a:close/>
              </a:path>
            </a:pathLst>
          </a:custGeom>
          <a:blipFill rotWithShape="1">
            <a:blip r:embed="rId4">
              <a:alphaModFix/>
            </a:blip>
            <a:stretch>
              <a:fillRect b="0" l="0" r="0" t="0"/>
            </a:stretch>
          </a:blipFill>
          <a:ln>
            <a:noFill/>
          </a:ln>
        </p:spPr>
      </p:sp>
      <p:sp>
        <p:nvSpPr>
          <p:cNvPr id="292" name="Google Shape;292;p17"/>
          <p:cNvSpPr/>
          <p:nvPr/>
        </p:nvSpPr>
        <p:spPr>
          <a:xfrm rot="-370684">
            <a:off x="13726856" y="2891756"/>
            <a:ext cx="5942359" cy="6933122"/>
          </a:xfrm>
          <a:custGeom>
            <a:rect b="b" l="l" r="r" t="t"/>
            <a:pathLst>
              <a:path extrusionOk="0" h="11539855" w="8161824">
                <a:moveTo>
                  <a:pt x="0" y="0"/>
                </a:moveTo>
                <a:lnTo>
                  <a:pt x="8161825" y="0"/>
                </a:lnTo>
                <a:lnTo>
                  <a:pt x="8161825" y="11539854"/>
                </a:lnTo>
                <a:lnTo>
                  <a:pt x="0" y="11539854"/>
                </a:lnTo>
                <a:lnTo>
                  <a:pt x="0" y="0"/>
                </a:lnTo>
                <a:close/>
              </a:path>
            </a:pathLst>
          </a:custGeom>
          <a:blipFill rotWithShape="1">
            <a:blip r:embed="rId5">
              <a:alphaModFix/>
            </a:blip>
            <a:stretch>
              <a:fillRect b="0" l="0" r="0" t="0"/>
            </a:stretch>
          </a:blipFill>
          <a:ln>
            <a:noFill/>
          </a:ln>
        </p:spPr>
      </p:sp>
      <p:sp>
        <p:nvSpPr>
          <p:cNvPr id="293" name="Google Shape;293;p17"/>
          <p:cNvSpPr/>
          <p:nvPr/>
        </p:nvSpPr>
        <p:spPr>
          <a:xfrm rot="-199622">
            <a:off x="1314920" y="1396321"/>
            <a:ext cx="2853105" cy="531005"/>
          </a:xfrm>
          <a:custGeom>
            <a:rect b="b" l="l" r="r" t="t"/>
            <a:pathLst>
              <a:path extrusionOk="0" h="531005" w="2853105">
                <a:moveTo>
                  <a:pt x="0" y="0"/>
                </a:moveTo>
                <a:lnTo>
                  <a:pt x="2853105" y="0"/>
                </a:lnTo>
                <a:lnTo>
                  <a:pt x="2853105" y="531006"/>
                </a:lnTo>
                <a:lnTo>
                  <a:pt x="0" y="531006"/>
                </a:lnTo>
                <a:lnTo>
                  <a:pt x="0" y="0"/>
                </a:lnTo>
                <a:close/>
              </a:path>
            </a:pathLst>
          </a:custGeom>
          <a:blipFill rotWithShape="1">
            <a:blip r:embed="rId6">
              <a:alphaModFix/>
            </a:blip>
            <a:stretch>
              <a:fillRect b="0" l="0" r="0" t="-15520"/>
            </a:stretch>
          </a:blipFill>
          <a:ln>
            <a:noFill/>
          </a:ln>
        </p:spPr>
      </p:sp>
      <p:sp>
        <p:nvSpPr>
          <p:cNvPr id="294" name="Google Shape;294;p17"/>
          <p:cNvSpPr/>
          <p:nvPr/>
        </p:nvSpPr>
        <p:spPr>
          <a:xfrm flipH="1" rot="-4273020">
            <a:off x="-158367" y="6575998"/>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7">
              <a:alphaModFix/>
            </a:blip>
            <a:stretch>
              <a:fillRect b="0" l="0" r="0" t="0"/>
            </a:stretch>
          </a:blipFill>
          <a:ln>
            <a:noFill/>
          </a:ln>
        </p:spPr>
      </p:sp>
      <p:sp>
        <p:nvSpPr>
          <p:cNvPr id="295" name="Google Shape;295;p17"/>
          <p:cNvSpPr/>
          <p:nvPr/>
        </p:nvSpPr>
        <p:spPr>
          <a:xfrm rot="3924864">
            <a:off x="14512394" y="-47730"/>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7">
              <a:alphaModFix/>
            </a:blip>
            <a:stretch>
              <a:fillRect b="0" l="0" r="0" t="0"/>
            </a:stretch>
          </a:blipFill>
          <a:ln>
            <a:noFill/>
          </a:ln>
        </p:spPr>
      </p:sp>
      <p:sp>
        <p:nvSpPr>
          <p:cNvPr id="296" name="Google Shape;296;p17"/>
          <p:cNvSpPr txBox="1"/>
          <p:nvPr/>
        </p:nvSpPr>
        <p:spPr>
          <a:xfrm>
            <a:off x="5360128" y="678224"/>
            <a:ext cx="10068000" cy="9522300"/>
          </a:xfrm>
          <a:prstGeom prst="rect">
            <a:avLst/>
          </a:prstGeom>
          <a:noFill/>
          <a:ln>
            <a:noFill/>
          </a:ln>
        </p:spPr>
        <p:txBody>
          <a:bodyPr anchorCtr="0" anchor="t" bIns="0" lIns="0" spcFirstLastPara="1" rIns="0" wrap="square" tIns="0">
            <a:spAutoFit/>
          </a:bodyPr>
          <a:lstStyle/>
          <a:p>
            <a:pPr indent="0" lvl="0" marL="0" marR="0" rtl="0" algn="ctr">
              <a:lnSpc>
                <a:spcPct val="111600"/>
              </a:lnSpc>
              <a:spcBef>
                <a:spcPts val="0"/>
              </a:spcBef>
              <a:spcAft>
                <a:spcPts val="0"/>
              </a:spcAft>
              <a:buNone/>
            </a:pPr>
            <a:r>
              <a:rPr b="1" i="0" lang="en-US" sz="3800" u="none" cap="none" strike="noStrike">
                <a:solidFill>
                  <a:srgbClr val="94221E"/>
                </a:solidFill>
                <a:latin typeface="Georgia"/>
                <a:ea typeface="Georgia"/>
                <a:cs typeface="Georgia"/>
                <a:sym typeface="Georgia"/>
              </a:rPr>
              <a:t>Yellowstone National Park</a:t>
            </a:r>
            <a:endParaRPr sz="1200"/>
          </a:p>
          <a:p>
            <a:pPr indent="0" lvl="0" marL="0" marR="0" rtl="0" algn="ctr">
              <a:lnSpc>
                <a:spcPct val="130125"/>
              </a:lnSpc>
              <a:spcBef>
                <a:spcPts val="0"/>
              </a:spcBef>
              <a:spcAft>
                <a:spcPts val="0"/>
              </a:spcAft>
              <a:buNone/>
            </a:pPr>
            <a:r>
              <a:rPr b="0" i="0" lang="en-US" sz="3000" u="none" cap="none" strike="noStrike">
                <a:solidFill>
                  <a:srgbClr val="94221E"/>
                </a:solidFill>
                <a:latin typeface="Georgia"/>
                <a:ea typeface="Georgia"/>
                <a:cs typeface="Georgia"/>
                <a:sym typeface="Georgia"/>
              </a:rPr>
              <a:t>By Anna</a:t>
            </a:r>
            <a:endParaRPr sz="1200"/>
          </a:p>
          <a:p>
            <a:pPr indent="0" lvl="0" marL="0" marR="0" rtl="0" algn="ctr">
              <a:lnSpc>
                <a:spcPct val="106687"/>
              </a:lnSpc>
              <a:spcBef>
                <a:spcPts val="0"/>
              </a:spcBef>
              <a:spcAft>
                <a:spcPts val="0"/>
              </a:spcAft>
              <a:buNone/>
            </a:pPr>
            <a:r>
              <a:t/>
            </a:r>
            <a:endParaRPr b="0" i="0" sz="3000" u="none" cap="none" strike="noStrike">
              <a:solidFill>
                <a:srgbClr val="94221E"/>
              </a:solidFill>
              <a:latin typeface="Georgia"/>
              <a:ea typeface="Georgia"/>
              <a:cs typeface="Georgia"/>
              <a:sym typeface="Georgia"/>
            </a:endParaRPr>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The geyser shoots up like a rocket so bright,</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While dancing steam rises day and night.</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Colorful springs sparkle across the land,</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A natural treasure, beautiful and grand.</a:t>
            </a:r>
            <a:endParaRPr sz="1200"/>
          </a:p>
          <a:p>
            <a:pPr indent="0" lvl="0" marL="0" marR="0" rtl="0" algn="ctr">
              <a:lnSpc>
                <a:spcPct val="121843"/>
              </a:lnSpc>
              <a:spcBef>
                <a:spcPts val="0"/>
              </a:spcBef>
              <a:spcAft>
                <a:spcPts val="0"/>
              </a:spcAft>
              <a:buNone/>
            </a:pPr>
            <a:r>
              <a:t/>
            </a:r>
            <a:endParaRPr sz="3000">
              <a:latin typeface="Georgia"/>
              <a:ea typeface="Georgia"/>
              <a:cs typeface="Georgia"/>
              <a:sym typeface="Georgia"/>
            </a:endParaRPr>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Wild wolves roam freely among the pine trees,</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Trout swim carefully through streams with ease.</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Antlers shine proudly beneath the sky,</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As wildlife wanders peacefully by.</a:t>
            </a:r>
            <a:endParaRPr sz="1200"/>
          </a:p>
          <a:p>
            <a:pPr indent="0" lvl="0" marL="0" marR="0" rtl="0" algn="ctr">
              <a:lnSpc>
                <a:spcPct val="121843"/>
              </a:lnSpc>
              <a:spcBef>
                <a:spcPts val="0"/>
              </a:spcBef>
              <a:spcAft>
                <a:spcPts val="0"/>
              </a:spcAft>
              <a:buNone/>
            </a:pPr>
            <a:r>
              <a:t/>
            </a:r>
            <a:endParaRPr b="0" i="0" sz="3000" u="none" cap="none" strike="noStrike">
              <a:solidFill>
                <a:srgbClr val="000000"/>
              </a:solidFill>
              <a:latin typeface="Georgia"/>
              <a:ea typeface="Georgia"/>
              <a:cs typeface="Georgia"/>
              <a:sym typeface="Georgia"/>
            </a:endParaRPr>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Hikers trek eagerly on every trail,</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Photographers capture sights without fail.</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Yellowstone is a treasure for all to see,</a:t>
            </a:r>
            <a:endParaRPr sz="1200"/>
          </a:p>
          <a:p>
            <a:pPr indent="0" lvl="0" marL="0" marR="0" rtl="0" algn="ctr">
              <a:lnSpc>
                <a:spcPct val="121843"/>
              </a:lnSpc>
              <a:spcBef>
                <a:spcPts val="0"/>
              </a:spcBef>
              <a:spcAft>
                <a:spcPts val="0"/>
              </a:spcAft>
              <a:buNone/>
            </a:pPr>
            <a:r>
              <a:rPr b="0" i="0" lang="en-US" sz="3000" u="none" cap="none" strike="noStrike">
                <a:solidFill>
                  <a:srgbClr val="000000"/>
                </a:solidFill>
                <a:latin typeface="Georgia"/>
                <a:ea typeface="Georgia"/>
                <a:cs typeface="Georgia"/>
                <a:sym typeface="Georgia"/>
              </a:rPr>
              <a:t> A wild, historic wonder that will always be.</a:t>
            </a:r>
            <a:endParaRPr sz="1200"/>
          </a:p>
        </p:txBody>
      </p:sp>
      <p:sp>
        <p:nvSpPr>
          <p:cNvPr id="297" name="Google Shape;297;p17"/>
          <p:cNvSpPr txBox="1"/>
          <p:nvPr/>
        </p:nvSpPr>
        <p:spPr>
          <a:xfrm>
            <a:off x="0" y="249009"/>
            <a:ext cx="74544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My poem</a:t>
            </a:r>
            <a:endParaRPr sz="7000"/>
          </a:p>
        </p:txBody>
      </p:sp>
      <p:pic>
        <p:nvPicPr>
          <p:cNvPr id="298" name="Google Shape;298;p17"/>
          <p:cNvPicPr preferRelativeResize="0"/>
          <p:nvPr/>
        </p:nvPicPr>
        <p:blipFill rotWithShape="1">
          <a:blip r:embed="rId8">
            <a:alphaModFix/>
          </a:blip>
          <a:srcRect b="0" l="0" r="0" t="0"/>
          <a:stretch/>
        </p:blipFill>
        <p:spPr>
          <a:xfrm rot="473587">
            <a:off x="1542438" y="2443375"/>
            <a:ext cx="4369523" cy="65662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8"/>
          <p:cNvSpPr/>
          <p:nvPr/>
        </p:nvSpPr>
        <p:spPr>
          <a:xfrm rot="-604460">
            <a:off x="-685735" y="-1522220"/>
            <a:ext cx="19810880" cy="1332602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304" name="Google Shape;304;p18"/>
          <p:cNvSpPr/>
          <p:nvPr/>
        </p:nvSpPr>
        <p:spPr>
          <a:xfrm flipH="1" rot="-4272180">
            <a:off x="655469" y="6612653"/>
            <a:ext cx="2980242" cy="4118425"/>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4">
              <a:alphaModFix/>
            </a:blip>
            <a:stretch>
              <a:fillRect b="0" l="0" r="0" t="0"/>
            </a:stretch>
          </a:blipFill>
          <a:ln>
            <a:noFill/>
          </a:ln>
        </p:spPr>
      </p:sp>
      <p:sp>
        <p:nvSpPr>
          <p:cNvPr id="305" name="Google Shape;305;p18"/>
          <p:cNvSpPr txBox="1"/>
          <p:nvPr/>
        </p:nvSpPr>
        <p:spPr>
          <a:xfrm>
            <a:off x="668603" y="576935"/>
            <a:ext cx="17088600" cy="1066800"/>
          </a:xfrm>
          <a:prstGeom prst="rect">
            <a:avLst/>
          </a:prstGeom>
          <a:noFill/>
          <a:ln>
            <a:noFill/>
          </a:ln>
        </p:spPr>
        <p:txBody>
          <a:bodyPr anchorCtr="0" anchor="t" bIns="0" lIns="0" spcFirstLastPara="1" rIns="0" wrap="square" tIns="0">
            <a:spAutoFit/>
          </a:bodyPr>
          <a:lstStyle/>
          <a:p>
            <a:pPr indent="0" lvl="0" marL="0" marR="0" rtl="0" algn="ctr">
              <a:lnSpc>
                <a:spcPct val="98999"/>
              </a:lnSpc>
              <a:spcBef>
                <a:spcPts val="0"/>
              </a:spcBef>
              <a:spcAft>
                <a:spcPts val="0"/>
              </a:spcAft>
              <a:buNone/>
            </a:pPr>
            <a:r>
              <a:rPr b="1" i="0" lang="en-US" sz="7000" u="none" cap="none" strike="noStrike">
                <a:solidFill>
                  <a:srgbClr val="D46619"/>
                </a:solidFill>
                <a:latin typeface="Georgia"/>
                <a:ea typeface="Georgia"/>
                <a:cs typeface="Georgia"/>
                <a:sym typeface="Georgia"/>
              </a:rPr>
              <a:t>Video</a:t>
            </a:r>
            <a:endParaRPr sz="7000"/>
          </a:p>
        </p:txBody>
      </p:sp>
      <p:pic>
        <p:nvPicPr>
          <p:cNvPr descr="From geysers and hot springs, to bison and grizzly bears, Yellowstone National Park offers countless natural wonders.&#10;➡ Subscribe: http://bit.ly/NatGeoSubscribe&#10;➡ Get More America's National Parks: https://on.natgeo.com/2lOwGBa&#10;&#10;About America’s National Parks:&#10;America’s National Parks fascinate millions of visitors. This spectacular series will show you what happens beyond the lookouts. More than 3 years in the making will enable the audience to witness moments full of drama, watch stories of life and death and discover hidden gems they never believed could be found in a place they thought they knew. Follow us on an epic journey from the geysers of Yellowstone to the rugged Pacific coast of the Olympic peninsula, from the hot desert of Saguaro to the icy Gates of the Arctic, from the subtropical sea of grass in the Everglades to the world-famous peaks of Yosemite and from the mystic Smoky Mountains to the biggest gorge on Earth: the Grand Canyon. America’s National Park made for the Centennial of the National Park Service and brought to you by National Geographic will present you North America’s natural wonders as you have never experienced them before.&#10;&#10;Get More National Geographic:&#10;Official Site: http://bit.ly/NatGeoOfficialSite&#10;Facebook: http://bit.ly/FBNatGeo&#10;Twitter: http://bit.ly/NatGeoTwitter&#10;Instagram: http://bit.ly/NatGeoInsta&#10;&#10;About National Geographic:&#10;National Geographic is the world's premium destination for science, exploration, and adventure. Through their world-class scientists, photographers, journalists, and filmmakers, Nat Geo gets you closer to the stories that matter and past the edge of what's possible.&#10;&#10;The Best of Yellowstone | America's National Parks&#10;https://youtu.be/AKoFN9brF_Y&#10;&#10;National Geographic&#10;https://www.youtube.com/natgeo" id="306" name="Google Shape;306;p18" title="The Best of Yellowstone | America's National Parks">
            <a:hlinkClick r:id="rId5"/>
          </p:cNvPr>
          <p:cNvPicPr preferRelativeResize="0"/>
          <p:nvPr/>
        </p:nvPicPr>
        <p:blipFill>
          <a:blip r:embed="rId6">
            <a:alphaModFix/>
          </a:blip>
          <a:stretch>
            <a:fillRect/>
          </a:stretch>
        </p:blipFill>
        <p:spPr>
          <a:xfrm>
            <a:off x="4665875" y="3020025"/>
            <a:ext cx="9626750" cy="5415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9"/>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312" name="Google Shape;312;p19"/>
          <p:cNvSpPr/>
          <p:nvPr/>
        </p:nvSpPr>
        <p:spPr>
          <a:xfrm>
            <a:off x="1863299" y="1741667"/>
            <a:ext cx="14954497" cy="7749148"/>
          </a:xfrm>
          <a:custGeom>
            <a:rect b="b" l="l" r="r" t="t"/>
            <a:pathLst>
              <a:path extrusionOk="0" h="7749148" w="14954497">
                <a:moveTo>
                  <a:pt x="0" y="0"/>
                </a:moveTo>
                <a:lnTo>
                  <a:pt x="14954496" y="0"/>
                </a:lnTo>
                <a:lnTo>
                  <a:pt x="14954496" y="7749149"/>
                </a:lnTo>
                <a:lnTo>
                  <a:pt x="0" y="7749149"/>
                </a:lnTo>
                <a:lnTo>
                  <a:pt x="0" y="0"/>
                </a:lnTo>
                <a:close/>
              </a:path>
            </a:pathLst>
          </a:custGeom>
          <a:blipFill rotWithShape="1">
            <a:blip r:embed="rId4">
              <a:alphaModFix/>
            </a:blip>
            <a:stretch>
              <a:fillRect b="0" l="0" r="0" t="0"/>
            </a:stretch>
          </a:blipFill>
          <a:ln>
            <a:noFill/>
          </a:ln>
        </p:spPr>
      </p:sp>
      <p:sp>
        <p:nvSpPr>
          <p:cNvPr id="313" name="Google Shape;313;p19"/>
          <p:cNvSpPr txBox="1"/>
          <p:nvPr/>
        </p:nvSpPr>
        <p:spPr>
          <a:xfrm>
            <a:off x="1236605" y="180768"/>
            <a:ext cx="15814800" cy="1066800"/>
          </a:xfrm>
          <a:prstGeom prst="rect">
            <a:avLst/>
          </a:prstGeom>
          <a:noFill/>
          <a:ln>
            <a:noFill/>
          </a:ln>
        </p:spPr>
        <p:txBody>
          <a:bodyPr anchorCtr="0" anchor="t" bIns="0" lIns="0" spcFirstLastPara="1" rIns="0" wrap="square" tIns="0">
            <a:spAutoFit/>
          </a:bodyPr>
          <a:lstStyle/>
          <a:p>
            <a:pPr indent="0" lvl="0" marL="0" marR="0" rtl="0" algn="ctr">
              <a:lnSpc>
                <a:spcPct val="98999"/>
              </a:lnSpc>
              <a:spcBef>
                <a:spcPts val="0"/>
              </a:spcBef>
              <a:spcAft>
                <a:spcPts val="0"/>
              </a:spcAft>
              <a:buNone/>
            </a:pPr>
            <a:r>
              <a:rPr b="1" i="0" lang="en-US" sz="7000" u="none" cap="none" strike="noStrike">
                <a:solidFill>
                  <a:srgbClr val="D46619"/>
                </a:solidFill>
                <a:latin typeface="Georgia"/>
                <a:ea typeface="Georgia"/>
                <a:cs typeface="Georgia"/>
                <a:sym typeface="Georgia"/>
              </a:rPr>
              <a:t>Sources</a:t>
            </a:r>
            <a:endParaRPr sz="7000"/>
          </a:p>
        </p:txBody>
      </p:sp>
      <p:sp>
        <p:nvSpPr>
          <p:cNvPr id="314" name="Google Shape;314;p19"/>
          <p:cNvSpPr txBox="1"/>
          <p:nvPr/>
        </p:nvSpPr>
        <p:spPr>
          <a:xfrm>
            <a:off x="2319390" y="1806923"/>
            <a:ext cx="14498400" cy="7804500"/>
          </a:xfrm>
          <a:prstGeom prst="rect">
            <a:avLst/>
          </a:prstGeom>
          <a:noFill/>
          <a:ln>
            <a:noFill/>
          </a:ln>
        </p:spPr>
        <p:txBody>
          <a:bodyPr anchorCtr="0" anchor="t" bIns="0" lIns="0" spcFirstLastPara="1" rIns="0" wrap="square" tIns="0">
            <a:spAutoFit/>
          </a:bodyPr>
          <a:lstStyle/>
          <a:p>
            <a:pPr indent="-158116" lvl="1" marL="367032" marR="0" rtl="0" algn="just">
              <a:lnSpc>
                <a:spcPct val="123958"/>
              </a:lnSpc>
              <a:spcBef>
                <a:spcPts val="0"/>
              </a:spcBef>
              <a:spcAft>
                <a:spcPts val="0"/>
              </a:spcAft>
              <a:buClr>
                <a:srgbClr val="444444"/>
              </a:buClr>
              <a:buSzPts val="2000"/>
              <a:buFont typeface="Arial"/>
              <a:buChar char="•"/>
            </a:pPr>
            <a:r>
              <a:rPr b="0" i="0" lang="en-US" sz="2000" u="none" cap="none" strike="noStrike">
                <a:solidFill>
                  <a:srgbClr val="444444"/>
                </a:solidFill>
                <a:latin typeface="Georgia"/>
                <a:ea typeface="Georgia"/>
                <a:cs typeface="Georgia"/>
                <a:sym typeface="Georgia"/>
              </a:rPr>
              <a:t>https://alwayssomewherenew.com/northamerica/10-must-see-sights-in-yellowstone-national-park </a:t>
            </a:r>
            <a:endParaRPr sz="1000"/>
          </a:p>
          <a:p>
            <a:pPr indent="0" lvl="0" marL="0" marR="0" rtl="0" algn="just">
              <a:lnSpc>
                <a:spcPct val="131250"/>
              </a:lnSpc>
              <a:spcBef>
                <a:spcPts val="0"/>
              </a:spcBef>
              <a:spcAft>
                <a:spcPts val="0"/>
              </a:spcAft>
              <a:buNone/>
            </a:pPr>
            <a:r>
              <a:t/>
            </a:r>
            <a:endParaRPr b="0" i="0" sz="20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https://en.wikipedia.org/wiki/Yellowstone_National_Park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https://www.yellowstonenationalparklodges.com/stay/plan/weather/</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https://www.nps.gov/yell/learn/nature/greater-yellowstone-ecosystem.htm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https://www.nps.gov/yell/learn/nature/coyote.htm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https://www.nps.gov/yell/learn/nature/red-fox.htm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https://bendbranches.com/2019/04/12/fringed-gentian-friday-flowers/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https://www.nps.gov/yell/learn/nature/airquality.htm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https://www.nps.gov/subjects/air/humanhealth-ozone.htm </a:t>
            </a:r>
            <a:endParaRPr sz="1000"/>
          </a:p>
          <a:p>
            <a:pPr indent="0" lvl="0" marL="0" marR="0" rtl="0" algn="just">
              <a:lnSpc>
                <a:spcPct val="112500"/>
              </a:lnSpc>
              <a:spcBef>
                <a:spcPts val="0"/>
              </a:spcBef>
              <a:spcAft>
                <a:spcPts val="0"/>
              </a:spcAft>
              <a:buNone/>
            </a:pPr>
            <a:r>
              <a:t/>
            </a:r>
            <a:endParaRPr b="0" i="0" sz="2400" u="none" cap="none" strike="noStrike">
              <a:solidFill>
                <a:srgbClr val="444444"/>
              </a:solidFill>
              <a:latin typeface="Georgia"/>
              <a:ea typeface="Georgia"/>
              <a:cs typeface="Georgia"/>
              <a:sym typeface="Georgia"/>
            </a:endParaRPr>
          </a:p>
          <a:p>
            <a:pPr indent="-168911" lvl="1" marL="388622" marR="0" rtl="0" algn="just">
              <a:lnSpc>
                <a:spcPct val="112500"/>
              </a:lnSpc>
              <a:spcBef>
                <a:spcPts val="0"/>
              </a:spcBef>
              <a:spcAft>
                <a:spcPts val="0"/>
              </a:spcAft>
              <a:buClr>
                <a:srgbClr val="444444"/>
              </a:buClr>
              <a:buSzPts val="2400"/>
              <a:buFont typeface="Arial"/>
              <a:buChar char="•"/>
            </a:pPr>
            <a:r>
              <a:rPr b="0" i="0" lang="en-US" sz="2400" u="none" cap="none" strike="noStrike">
                <a:solidFill>
                  <a:srgbClr val="444444"/>
                </a:solidFill>
                <a:latin typeface="Georgia"/>
                <a:ea typeface="Georgia"/>
                <a:cs typeface="Georgia"/>
                <a:sym typeface="Georgia"/>
              </a:rPr>
              <a:t>https://www.nps.gov/subjects/air/current-data.htm?site=yell&amp;location=water-tank&amp; </a:t>
            </a:r>
            <a:endParaRPr sz="1000"/>
          </a:p>
        </p:txBody>
      </p:sp>
      <p:sp>
        <p:nvSpPr>
          <p:cNvPr id="315" name="Google Shape;315;p19"/>
          <p:cNvSpPr/>
          <p:nvPr/>
        </p:nvSpPr>
        <p:spPr>
          <a:xfrm flipH="1" rot="-4273020">
            <a:off x="-820206" y="6734156"/>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5">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98" name="Google Shape;98;p2"/>
          <p:cNvSpPr/>
          <p:nvPr/>
        </p:nvSpPr>
        <p:spPr>
          <a:xfrm rot="-78571">
            <a:off x="-277755" y="1351246"/>
            <a:ext cx="10510504" cy="5446352"/>
          </a:xfrm>
          <a:custGeom>
            <a:rect b="b" l="l" r="r" t="t"/>
            <a:pathLst>
              <a:path extrusionOk="0" h="5446352" w="10510504">
                <a:moveTo>
                  <a:pt x="0" y="0"/>
                </a:moveTo>
                <a:lnTo>
                  <a:pt x="10510504" y="0"/>
                </a:lnTo>
                <a:lnTo>
                  <a:pt x="10510504" y="5446352"/>
                </a:lnTo>
                <a:lnTo>
                  <a:pt x="0" y="5446352"/>
                </a:lnTo>
                <a:lnTo>
                  <a:pt x="0" y="0"/>
                </a:lnTo>
                <a:close/>
              </a:path>
            </a:pathLst>
          </a:custGeom>
          <a:blipFill rotWithShape="1">
            <a:blip r:embed="rId4">
              <a:alphaModFix/>
            </a:blip>
            <a:stretch>
              <a:fillRect b="0" l="0" r="0" t="0"/>
            </a:stretch>
          </a:blipFill>
          <a:ln>
            <a:noFill/>
          </a:ln>
        </p:spPr>
      </p:sp>
      <p:sp>
        <p:nvSpPr>
          <p:cNvPr id="99" name="Google Shape;99;p2"/>
          <p:cNvSpPr/>
          <p:nvPr/>
        </p:nvSpPr>
        <p:spPr>
          <a:xfrm rot="-370684">
            <a:off x="6287790" y="4092336"/>
            <a:ext cx="6242627" cy="8826336"/>
          </a:xfrm>
          <a:custGeom>
            <a:rect b="b" l="l" r="r" t="t"/>
            <a:pathLst>
              <a:path extrusionOk="0" h="8826336" w="6242627">
                <a:moveTo>
                  <a:pt x="0" y="0"/>
                </a:moveTo>
                <a:lnTo>
                  <a:pt x="6242627" y="0"/>
                </a:lnTo>
                <a:lnTo>
                  <a:pt x="6242627" y="8826335"/>
                </a:lnTo>
                <a:lnTo>
                  <a:pt x="0" y="8826335"/>
                </a:lnTo>
                <a:lnTo>
                  <a:pt x="0" y="0"/>
                </a:lnTo>
                <a:close/>
              </a:path>
            </a:pathLst>
          </a:custGeom>
          <a:blipFill rotWithShape="1">
            <a:blip r:embed="rId5">
              <a:alphaModFix/>
            </a:blip>
            <a:stretch>
              <a:fillRect b="0" l="0" r="0" t="0"/>
            </a:stretch>
          </a:blipFill>
          <a:ln>
            <a:noFill/>
          </a:ln>
        </p:spPr>
      </p:sp>
      <p:grpSp>
        <p:nvGrpSpPr>
          <p:cNvPr id="100" name="Google Shape;100;p2"/>
          <p:cNvGrpSpPr/>
          <p:nvPr/>
        </p:nvGrpSpPr>
        <p:grpSpPr>
          <a:xfrm>
            <a:off x="10874905" y="1208179"/>
            <a:ext cx="6117635" cy="7870641"/>
            <a:chOff x="0" y="0"/>
            <a:chExt cx="8156846" cy="10494188"/>
          </a:xfrm>
        </p:grpSpPr>
        <p:sp>
          <p:nvSpPr>
            <p:cNvPr id="101" name="Google Shape;101;p2"/>
            <p:cNvSpPr/>
            <p:nvPr/>
          </p:nvSpPr>
          <p:spPr>
            <a:xfrm rot="-5400000">
              <a:off x="-2528145" y="2528145"/>
              <a:ext cx="10494188" cy="5437898"/>
            </a:xfrm>
            <a:custGeom>
              <a:rect b="b" l="l" r="r" t="t"/>
              <a:pathLst>
                <a:path extrusionOk="0" h="5437898" w="10494188">
                  <a:moveTo>
                    <a:pt x="0" y="0"/>
                  </a:moveTo>
                  <a:lnTo>
                    <a:pt x="10494188" y="0"/>
                  </a:lnTo>
                  <a:lnTo>
                    <a:pt x="10494188" y="5437898"/>
                  </a:lnTo>
                  <a:lnTo>
                    <a:pt x="0" y="5437898"/>
                  </a:lnTo>
                  <a:lnTo>
                    <a:pt x="0" y="0"/>
                  </a:lnTo>
                  <a:close/>
                </a:path>
              </a:pathLst>
            </a:custGeom>
            <a:blipFill rotWithShape="1">
              <a:blip r:embed="rId6">
                <a:alphaModFix/>
              </a:blip>
              <a:stretch>
                <a:fillRect b="0" l="0" r="0" t="0"/>
              </a:stretch>
            </a:blipFill>
            <a:ln>
              <a:noFill/>
            </a:ln>
          </p:spPr>
        </p:sp>
        <p:sp>
          <p:nvSpPr>
            <p:cNvPr id="102" name="Google Shape;102;p2"/>
            <p:cNvSpPr/>
            <p:nvPr/>
          </p:nvSpPr>
          <p:spPr>
            <a:xfrm rot="-5400000">
              <a:off x="-1133810" y="2528145"/>
              <a:ext cx="10494188" cy="5437898"/>
            </a:xfrm>
            <a:custGeom>
              <a:rect b="b" l="l" r="r" t="t"/>
              <a:pathLst>
                <a:path extrusionOk="0" h="5437898" w="10494188">
                  <a:moveTo>
                    <a:pt x="0" y="0"/>
                  </a:moveTo>
                  <a:lnTo>
                    <a:pt x="10494188" y="0"/>
                  </a:lnTo>
                  <a:lnTo>
                    <a:pt x="10494188" y="5437898"/>
                  </a:lnTo>
                  <a:lnTo>
                    <a:pt x="0" y="5437898"/>
                  </a:lnTo>
                  <a:lnTo>
                    <a:pt x="0" y="0"/>
                  </a:lnTo>
                  <a:close/>
                </a:path>
              </a:pathLst>
            </a:custGeom>
            <a:blipFill rotWithShape="1">
              <a:blip r:embed="rId6">
                <a:alphaModFix/>
              </a:blip>
              <a:stretch>
                <a:fillRect b="0" l="0" r="0" t="0"/>
              </a:stretch>
            </a:blipFill>
            <a:ln>
              <a:noFill/>
            </a:ln>
          </p:spPr>
        </p:sp>
        <p:sp>
          <p:nvSpPr>
            <p:cNvPr id="103" name="Google Shape;103;p2"/>
            <p:cNvSpPr/>
            <p:nvPr/>
          </p:nvSpPr>
          <p:spPr>
            <a:xfrm rot="-5400000">
              <a:off x="190803" y="2528145"/>
              <a:ext cx="10494188" cy="5437898"/>
            </a:xfrm>
            <a:custGeom>
              <a:rect b="b" l="l" r="r" t="t"/>
              <a:pathLst>
                <a:path extrusionOk="0" h="5437898" w="10494188">
                  <a:moveTo>
                    <a:pt x="0" y="0"/>
                  </a:moveTo>
                  <a:lnTo>
                    <a:pt x="10494189" y="0"/>
                  </a:lnTo>
                  <a:lnTo>
                    <a:pt x="10494189" y="5437898"/>
                  </a:lnTo>
                  <a:lnTo>
                    <a:pt x="0" y="5437898"/>
                  </a:lnTo>
                  <a:lnTo>
                    <a:pt x="0" y="0"/>
                  </a:lnTo>
                  <a:close/>
                </a:path>
              </a:pathLst>
            </a:custGeom>
            <a:blipFill rotWithShape="1">
              <a:blip r:embed="rId6">
                <a:alphaModFix/>
              </a:blip>
              <a:stretch>
                <a:fillRect b="0" l="0" r="0" t="0"/>
              </a:stretch>
            </a:blipFill>
            <a:ln>
              <a:noFill/>
            </a:ln>
          </p:spPr>
        </p:sp>
      </p:grpSp>
      <p:sp>
        <p:nvSpPr>
          <p:cNvPr id="104" name="Google Shape;104;p2"/>
          <p:cNvSpPr/>
          <p:nvPr/>
        </p:nvSpPr>
        <p:spPr>
          <a:xfrm rot="2443147">
            <a:off x="2569157" y="-1970054"/>
            <a:ext cx="6066169" cy="6174218"/>
          </a:xfrm>
          <a:custGeom>
            <a:rect b="b" l="l" r="r" t="t"/>
            <a:pathLst>
              <a:path extrusionOk="0" h="6174218" w="6066169">
                <a:moveTo>
                  <a:pt x="0" y="0"/>
                </a:moveTo>
                <a:lnTo>
                  <a:pt x="6066169" y="0"/>
                </a:lnTo>
                <a:lnTo>
                  <a:pt x="6066169" y="6174218"/>
                </a:lnTo>
                <a:lnTo>
                  <a:pt x="0" y="6174218"/>
                </a:lnTo>
                <a:lnTo>
                  <a:pt x="0" y="0"/>
                </a:lnTo>
                <a:close/>
              </a:path>
            </a:pathLst>
          </a:custGeom>
          <a:blipFill rotWithShape="1">
            <a:blip r:embed="rId7">
              <a:alphaModFix/>
            </a:blip>
            <a:stretch>
              <a:fillRect b="0" l="0" r="0" t="0"/>
            </a:stretch>
          </a:blipFill>
          <a:ln>
            <a:noFill/>
          </a:ln>
        </p:spPr>
      </p:sp>
      <p:sp>
        <p:nvSpPr>
          <p:cNvPr id="105" name="Google Shape;105;p2"/>
          <p:cNvSpPr/>
          <p:nvPr/>
        </p:nvSpPr>
        <p:spPr>
          <a:xfrm>
            <a:off x="4599429" y="7751246"/>
            <a:ext cx="2483352" cy="2352976"/>
          </a:xfrm>
          <a:custGeom>
            <a:rect b="b" l="l" r="r" t="t"/>
            <a:pathLst>
              <a:path extrusionOk="0" h="2352976" w="2483352">
                <a:moveTo>
                  <a:pt x="0" y="0"/>
                </a:moveTo>
                <a:lnTo>
                  <a:pt x="2483352" y="0"/>
                </a:lnTo>
                <a:lnTo>
                  <a:pt x="2483352" y="2352977"/>
                </a:lnTo>
                <a:lnTo>
                  <a:pt x="0" y="2352977"/>
                </a:lnTo>
                <a:lnTo>
                  <a:pt x="0" y="0"/>
                </a:lnTo>
                <a:close/>
              </a:path>
            </a:pathLst>
          </a:custGeom>
          <a:blipFill rotWithShape="1">
            <a:blip r:embed="rId8">
              <a:alphaModFix/>
            </a:blip>
            <a:stretch>
              <a:fillRect b="0" l="0" r="0" t="0"/>
            </a:stretch>
          </a:blipFill>
          <a:ln>
            <a:noFill/>
          </a:ln>
        </p:spPr>
      </p:sp>
      <p:sp>
        <p:nvSpPr>
          <p:cNvPr id="106" name="Google Shape;106;p2"/>
          <p:cNvSpPr txBox="1"/>
          <p:nvPr/>
        </p:nvSpPr>
        <p:spPr>
          <a:xfrm>
            <a:off x="9914951" y="2897200"/>
            <a:ext cx="8178900" cy="3877500"/>
          </a:xfrm>
          <a:prstGeom prst="rect">
            <a:avLst/>
          </a:prstGeom>
          <a:noFill/>
          <a:ln>
            <a:noFill/>
          </a:ln>
        </p:spPr>
        <p:txBody>
          <a:bodyPr anchorCtr="0" anchor="t" bIns="0" lIns="0" spcFirstLastPara="1" rIns="0" wrap="square" tIns="0">
            <a:spAutoFit/>
          </a:bodyPr>
          <a:lstStyle/>
          <a:p>
            <a:pPr indent="-419339" lvl="1" marL="838677" marR="0" rtl="0" algn="l">
              <a:lnSpc>
                <a:spcPct val="141604"/>
              </a:lnSpc>
              <a:spcBef>
                <a:spcPts val="0"/>
              </a:spcBef>
              <a:spcAft>
                <a:spcPts val="0"/>
              </a:spcAft>
              <a:buClr>
                <a:srgbClr val="444444"/>
              </a:buClr>
              <a:buSzPts val="4800"/>
              <a:buFont typeface="Arial"/>
              <a:buChar char="•"/>
            </a:pPr>
            <a:r>
              <a:rPr b="1" i="0" lang="en-US" sz="4800" u="none" cap="none" strike="noStrike">
                <a:solidFill>
                  <a:srgbClr val="444444"/>
                </a:solidFill>
                <a:latin typeface="Georgia"/>
                <a:ea typeface="Georgia"/>
                <a:cs typeface="Georgia"/>
                <a:sym typeface="Georgia"/>
              </a:rPr>
              <a:t>Introduction</a:t>
            </a:r>
            <a:endParaRPr/>
          </a:p>
          <a:p>
            <a:pPr indent="-419339" lvl="1" marL="838679" marR="0" rtl="0" algn="l">
              <a:lnSpc>
                <a:spcPct val="141604"/>
              </a:lnSpc>
              <a:spcBef>
                <a:spcPts val="0"/>
              </a:spcBef>
              <a:spcAft>
                <a:spcPts val="0"/>
              </a:spcAft>
              <a:buClr>
                <a:srgbClr val="444444"/>
              </a:buClr>
              <a:buSzPts val="4800"/>
              <a:buFont typeface="Arial"/>
              <a:buChar char="•"/>
            </a:pPr>
            <a:r>
              <a:rPr b="1" i="0" lang="en-US" sz="4800" u="none" cap="none" strike="noStrike">
                <a:solidFill>
                  <a:srgbClr val="444444"/>
                </a:solidFill>
                <a:latin typeface="Georgia"/>
                <a:ea typeface="Georgia"/>
                <a:cs typeface="Georgia"/>
                <a:sym typeface="Georgia"/>
              </a:rPr>
              <a:t>Geographic Features</a:t>
            </a:r>
            <a:endParaRPr/>
          </a:p>
          <a:p>
            <a:pPr indent="-419339" lvl="1" marL="838679" marR="0" rtl="0" algn="l">
              <a:lnSpc>
                <a:spcPct val="141604"/>
              </a:lnSpc>
              <a:spcBef>
                <a:spcPts val="0"/>
              </a:spcBef>
              <a:spcAft>
                <a:spcPts val="0"/>
              </a:spcAft>
              <a:buClr>
                <a:srgbClr val="444444"/>
              </a:buClr>
              <a:buSzPts val="4800"/>
              <a:buFont typeface="Arial"/>
              <a:buChar char="•"/>
            </a:pPr>
            <a:r>
              <a:rPr b="1" i="0" lang="en-US" sz="4800" u="none" cap="none" strike="noStrike">
                <a:solidFill>
                  <a:srgbClr val="444444"/>
                </a:solidFill>
                <a:latin typeface="Georgia"/>
                <a:ea typeface="Georgia"/>
                <a:cs typeface="Georgia"/>
                <a:sym typeface="Georgia"/>
              </a:rPr>
              <a:t>Biological Features</a:t>
            </a:r>
            <a:endParaRPr/>
          </a:p>
          <a:p>
            <a:pPr indent="-419339" lvl="1" marL="838679" marR="0" rtl="0" algn="l">
              <a:lnSpc>
                <a:spcPct val="141604"/>
              </a:lnSpc>
              <a:spcBef>
                <a:spcPts val="0"/>
              </a:spcBef>
              <a:spcAft>
                <a:spcPts val="0"/>
              </a:spcAft>
              <a:buClr>
                <a:srgbClr val="444444"/>
              </a:buClr>
              <a:buSzPts val="4800"/>
              <a:buFont typeface="Arial"/>
              <a:buChar char="•"/>
            </a:pPr>
            <a:r>
              <a:rPr b="1" i="0" lang="en-US" sz="4800" u="none" cap="none" strike="noStrike">
                <a:solidFill>
                  <a:srgbClr val="444444"/>
                </a:solidFill>
                <a:latin typeface="Georgia"/>
                <a:ea typeface="Georgia"/>
                <a:cs typeface="Georgia"/>
                <a:sym typeface="Georgia"/>
              </a:rPr>
              <a:t>Problems &amp; Solutions</a:t>
            </a:r>
            <a:endParaRPr/>
          </a:p>
        </p:txBody>
      </p:sp>
      <p:sp>
        <p:nvSpPr>
          <p:cNvPr id="107" name="Google Shape;107;p2"/>
          <p:cNvSpPr/>
          <p:nvPr/>
        </p:nvSpPr>
        <p:spPr>
          <a:xfrm rot="-247208">
            <a:off x="12610354" y="901471"/>
            <a:ext cx="2853105" cy="613418"/>
          </a:xfrm>
          <a:custGeom>
            <a:rect b="b" l="l" r="r" t="t"/>
            <a:pathLst>
              <a:path extrusionOk="0" h="613418" w="2853105">
                <a:moveTo>
                  <a:pt x="0" y="0"/>
                </a:moveTo>
                <a:lnTo>
                  <a:pt x="2853105" y="0"/>
                </a:lnTo>
                <a:lnTo>
                  <a:pt x="2853105" y="613417"/>
                </a:lnTo>
                <a:lnTo>
                  <a:pt x="0" y="613417"/>
                </a:lnTo>
                <a:lnTo>
                  <a:pt x="0" y="0"/>
                </a:lnTo>
                <a:close/>
              </a:path>
            </a:pathLst>
          </a:custGeom>
          <a:blipFill rotWithShape="1">
            <a:blip r:embed="rId9">
              <a:alphaModFix/>
            </a:blip>
            <a:stretch>
              <a:fillRect b="0" l="0" r="0" t="0"/>
            </a:stretch>
          </a:blipFill>
          <a:ln>
            <a:noFill/>
          </a:ln>
        </p:spPr>
      </p:sp>
      <p:sp>
        <p:nvSpPr>
          <p:cNvPr id="108" name="Google Shape;108;p2"/>
          <p:cNvSpPr/>
          <p:nvPr/>
        </p:nvSpPr>
        <p:spPr>
          <a:xfrm rot="3924864">
            <a:off x="14763607" y="-192799"/>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10">
              <a:alphaModFix/>
            </a:blip>
            <a:stretch>
              <a:fillRect b="0" l="0" r="0" t="0"/>
            </a:stretch>
          </a:blipFill>
          <a:ln>
            <a:noFill/>
          </a:ln>
        </p:spPr>
      </p:sp>
      <p:sp>
        <p:nvSpPr>
          <p:cNvPr id="109" name="Google Shape;109;p2"/>
          <p:cNvSpPr txBox="1"/>
          <p:nvPr/>
        </p:nvSpPr>
        <p:spPr>
          <a:xfrm rot="-89955">
            <a:off x="1712891" y="3135223"/>
            <a:ext cx="7292496" cy="3466784"/>
          </a:xfrm>
          <a:prstGeom prst="rect">
            <a:avLst/>
          </a:prstGeom>
          <a:noFill/>
          <a:ln>
            <a:noFill/>
          </a:ln>
        </p:spPr>
        <p:txBody>
          <a:bodyPr anchorCtr="0" anchor="t" bIns="0" lIns="0" spcFirstLastPara="1" rIns="0" wrap="square" tIns="0">
            <a:spAutoFit/>
          </a:bodyPr>
          <a:lstStyle/>
          <a:p>
            <a:pPr indent="0" lvl="0" marL="0" marR="0" rtl="0" algn="l">
              <a:lnSpc>
                <a:spcPct val="99006"/>
              </a:lnSpc>
              <a:spcBef>
                <a:spcPts val="0"/>
              </a:spcBef>
              <a:spcAft>
                <a:spcPts val="0"/>
              </a:spcAft>
              <a:buNone/>
            </a:pPr>
            <a:r>
              <a:rPr b="1" i="0" lang="en-US" sz="11374" u="none" cap="none" strike="noStrike">
                <a:solidFill>
                  <a:srgbClr val="D46619"/>
                </a:solidFill>
                <a:latin typeface="Georgia"/>
                <a:ea typeface="Georgia"/>
                <a:cs typeface="Georgia"/>
                <a:sym typeface="Georgia"/>
              </a:rPr>
              <a:t>Table of Contents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0"/>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321" name="Google Shape;321;p20"/>
          <p:cNvSpPr txBox="1"/>
          <p:nvPr/>
        </p:nvSpPr>
        <p:spPr>
          <a:xfrm rot="-89936">
            <a:off x="1371547" y="2515010"/>
            <a:ext cx="10103857" cy="5199884"/>
          </a:xfrm>
          <a:prstGeom prst="rect">
            <a:avLst/>
          </a:prstGeom>
          <a:noFill/>
          <a:ln>
            <a:noFill/>
          </a:ln>
        </p:spPr>
        <p:txBody>
          <a:bodyPr anchorCtr="0" anchor="t" bIns="0" lIns="0" spcFirstLastPara="1" rIns="0" wrap="square" tIns="0">
            <a:spAutoFit/>
          </a:bodyPr>
          <a:lstStyle/>
          <a:p>
            <a:pPr indent="0" lvl="0" marL="0" marR="0" rtl="0" algn="l">
              <a:lnSpc>
                <a:spcPct val="99006"/>
              </a:lnSpc>
              <a:spcBef>
                <a:spcPts val="0"/>
              </a:spcBef>
              <a:spcAft>
                <a:spcPts val="0"/>
              </a:spcAft>
              <a:buNone/>
            </a:pPr>
            <a:r>
              <a:rPr b="1" i="0" lang="en-US" sz="11374" u="none" cap="none" strike="noStrike">
                <a:solidFill>
                  <a:srgbClr val="D46619"/>
                </a:solidFill>
                <a:latin typeface="Georgia"/>
                <a:ea typeface="Georgia"/>
                <a:cs typeface="Georgia"/>
                <a:sym typeface="Georgia"/>
              </a:rPr>
              <a:t>Thank You</a:t>
            </a:r>
            <a:endParaRPr/>
          </a:p>
          <a:p>
            <a:pPr indent="0" lvl="0" marL="0" marR="0" rtl="0" algn="l">
              <a:lnSpc>
                <a:spcPct val="99006"/>
              </a:lnSpc>
              <a:spcBef>
                <a:spcPts val="0"/>
              </a:spcBef>
              <a:spcAft>
                <a:spcPts val="0"/>
              </a:spcAft>
              <a:buNone/>
            </a:pPr>
            <a:r>
              <a:rPr b="1" i="0" lang="en-US" sz="11374" u="none" cap="none" strike="noStrike">
                <a:solidFill>
                  <a:srgbClr val="D46619"/>
                </a:solidFill>
                <a:latin typeface="Georgia"/>
                <a:ea typeface="Georgia"/>
                <a:cs typeface="Georgia"/>
                <a:sym typeface="Georgia"/>
              </a:rPr>
              <a:t>and Have a Great Day!</a:t>
            </a:r>
            <a:endParaRPr/>
          </a:p>
        </p:txBody>
      </p:sp>
      <p:sp>
        <p:nvSpPr>
          <p:cNvPr id="322" name="Google Shape;322;p20"/>
          <p:cNvSpPr/>
          <p:nvPr/>
        </p:nvSpPr>
        <p:spPr>
          <a:xfrm>
            <a:off x="10539963" y="1268926"/>
            <a:ext cx="14954497" cy="7749148"/>
          </a:xfrm>
          <a:custGeom>
            <a:rect b="b" l="l" r="r" t="t"/>
            <a:pathLst>
              <a:path extrusionOk="0" h="7749148" w="14954497">
                <a:moveTo>
                  <a:pt x="0" y="0"/>
                </a:moveTo>
                <a:lnTo>
                  <a:pt x="14954496" y="0"/>
                </a:lnTo>
                <a:lnTo>
                  <a:pt x="14954496" y="7749148"/>
                </a:lnTo>
                <a:lnTo>
                  <a:pt x="0" y="7749148"/>
                </a:lnTo>
                <a:lnTo>
                  <a:pt x="0" y="0"/>
                </a:lnTo>
                <a:close/>
              </a:path>
            </a:pathLst>
          </a:custGeom>
          <a:blipFill rotWithShape="1">
            <a:blip r:embed="rId4">
              <a:alphaModFix/>
            </a:blip>
            <a:stretch>
              <a:fillRect b="0" l="0" r="0" t="0"/>
            </a:stretch>
          </a:blipFill>
          <a:ln>
            <a:noFill/>
          </a:ln>
        </p:spPr>
      </p:sp>
      <p:sp>
        <p:nvSpPr>
          <p:cNvPr id="323" name="Google Shape;323;p20"/>
          <p:cNvSpPr/>
          <p:nvPr/>
        </p:nvSpPr>
        <p:spPr>
          <a:xfrm rot="-370684">
            <a:off x="7938396" y="7845484"/>
            <a:ext cx="6242627" cy="8826336"/>
          </a:xfrm>
          <a:custGeom>
            <a:rect b="b" l="l" r="r" t="t"/>
            <a:pathLst>
              <a:path extrusionOk="0" h="8826336" w="6242627">
                <a:moveTo>
                  <a:pt x="0" y="0"/>
                </a:moveTo>
                <a:lnTo>
                  <a:pt x="6242627" y="0"/>
                </a:lnTo>
                <a:lnTo>
                  <a:pt x="6242627" y="8826335"/>
                </a:lnTo>
                <a:lnTo>
                  <a:pt x="0" y="8826335"/>
                </a:lnTo>
                <a:lnTo>
                  <a:pt x="0" y="0"/>
                </a:lnTo>
                <a:close/>
              </a:path>
            </a:pathLst>
          </a:custGeom>
          <a:blipFill rotWithShape="1">
            <a:blip r:embed="rId5">
              <a:alphaModFix/>
            </a:blip>
            <a:stretch>
              <a:fillRect b="0" l="0" r="0" t="0"/>
            </a:stretch>
          </a:blipFill>
          <a:ln>
            <a:noFill/>
          </a:ln>
        </p:spPr>
      </p:sp>
      <p:sp>
        <p:nvSpPr>
          <p:cNvPr id="324" name="Google Shape;324;p20"/>
          <p:cNvSpPr/>
          <p:nvPr/>
        </p:nvSpPr>
        <p:spPr>
          <a:xfrm rot="-6014039">
            <a:off x="-3229340" y="-5036525"/>
            <a:ext cx="6242627" cy="8826336"/>
          </a:xfrm>
          <a:custGeom>
            <a:rect b="b" l="l" r="r" t="t"/>
            <a:pathLst>
              <a:path extrusionOk="0" h="8826336" w="6242627">
                <a:moveTo>
                  <a:pt x="0" y="0"/>
                </a:moveTo>
                <a:lnTo>
                  <a:pt x="6242627" y="0"/>
                </a:lnTo>
                <a:lnTo>
                  <a:pt x="6242627" y="8826336"/>
                </a:lnTo>
                <a:lnTo>
                  <a:pt x="0" y="8826336"/>
                </a:lnTo>
                <a:lnTo>
                  <a:pt x="0" y="0"/>
                </a:lnTo>
                <a:close/>
              </a:path>
            </a:pathLst>
          </a:custGeom>
          <a:blipFill rotWithShape="1">
            <a:blip r:embed="rId5">
              <a:alphaModFix/>
            </a:blip>
            <a:stretch>
              <a:fillRect b="0" l="0" r="0" t="0"/>
            </a:stretch>
          </a:blipFill>
          <a:ln>
            <a:noFill/>
          </a:ln>
        </p:spPr>
      </p:sp>
      <p:sp>
        <p:nvSpPr>
          <p:cNvPr id="325" name="Google Shape;325;p20"/>
          <p:cNvSpPr/>
          <p:nvPr/>
        </p:nvSpPr>
        <p:spPr>
          <a:xfrm>
            <a:off x="9435076" y="2160087"/>
            <a:ext cx="8582135" cy="8528497"/>
          </a:xfrm>
          <a:custGeom>
            <a:rect b="b" l="l" r="r" t="t"/>
            <a:pathLst>
              <a:path extrusionOk="0" h="8528497" w="8582135">
                <a:moveTo>
                  <a:pt x="0" y="0"/>
                </a:moveTo>
                <a:lnTo>
                  <a:pt x="8582135" y="0"/>
                </a:lnTo>
                <a:lnTo>
                  <a:pt x="8582135" y="8528497"/>
                </a:lnTo>
                <a:lnTo>
                  <a:pt x="0" y="8528497"/>
                </a:lnTo>
                <a:lnTo>
                  <a:pt x="0" y="0"/>
                </a:lnTo>
                <a:close/>
              </a:path>
            </a:pathLst>
          </a:custGeom>
          <a:blipFill rotWithShape="1">
            <a:blip r:embed="rId6">
              <a:alphaModFix/>
            </a:blip>
            <a:stretch>
              <a:fillRect b="0" l="0" r="0" t="0"/>
            </a:stretch>
          </a:blipFill>
          <a:ln>
            <a:noFill/>
          </a:ln>
        </p:spPr>
      </p:sp>
      <p:sp>
        <p:nvSpPr>
          <p:cNvPr id="326" name="Google Shape;326;p20"/>
          <p:cNvSpPr/>
          <p:nvPr/>
        </p:nvSpPr>
        <p:spPr>
          <a:xfrm rot="-936028">
            <a:off x="6687268" y="-1370378"/>
            <a:ext cx="4312930" cy="3450344"/>
          </a:xfrm>
          <a:custGeom>
            <a:rect b="b" l="l" r="r" t="t"/>
            <a:pathLst>
              <a:path extrusionOk="0" h="3450344" w="4312930">
                <a:moveTo>
                  <a:pt x="0" y="0"/>
                </a:moveTo>
                <a:lnTo>
                  <a:pt x="4312930" y="0"/>
                </a:lnTo>
                <a:lnTo>
                  <a:pt x="4312930" y="3450344"/>
                </a:lnTo>
                <a:lnTo>
                  <a:pt x="0" y="3450344"/>
                </a:lnTo>
                <a:lnTo>
                  <a:pt x="0" y="0"/>
                </a:lnTo>
                <a:close/>
              </a:path>
            </a:pathLst>
          </a:custGeom>
          <a:blipFill rotWithShape="1">
            <a:blip r:embed="rId7">
              <a:alphaModFix/>
            </a:blip>
            <a:stretch>
              <a:fillRect b="0" l="0" r="0" t="0"/>
            </a:stretch>
          </a:blipFill>
          <a:ln>
            <a:noFill/>
          </a:ln>
        </p:spPr>
      </p:sp>
      <p:sp>
        <p:nvSpPr>
          <p:cNvPr id="327" name="Google Shape;327;p20"/>
          <p:cNvSpPr/>
          <p:nvPr/>
        </p:nvSpPr>
        <p:spPr>
          <a:xfrm flipH="1">
            <a:off x="-838450" y="8197369"/>
            <a:ext cx="4118345" cy="3032132"/>
          </a:xfrm>
          <a:custGeom>
            <a:rect b="b" l="l" r="r" t="t"/>
            <a:pathLst>
              <a:path extrusionOk="0" h="3032132" w="4118345">
                <a:moveTo>
                  <a:pt x="4118345" y="0"/>
                </a:moveTo>
                <a:lnTo>
                  <a:pt x="0" y="0"/>
                </a:lnTo>
                <a:lnTo>
                  <a:pt x="0" y="3032132"/>
                </a:lnTo>
                <a:lnTo>
                  <a:pt x="4118345" y="3032132"/>
                </a:lnTo>
                <a:lnTo>
                  <a:pt x="4118345" y="0"/>
                </a:lnTo>
                <a:close/>
              </a:path>
            </a:pathLst>
          </a:custGeom>
          <a:blipFill rotWithShape="1">
            <a:blip r:embed="rId8">
              <a:alphaModFix/>
            </a:blip>
            <a:stretch>
              <a:fillRect b="0" l="0" r="0" t="0"/>
            </a:stretch>
          </a:blipFill>
          <a:ln>
            <a:noFill/>
          </a:ln>
        </p:spPr>
      </p:sp>
      <p:sp>
        <p:nvSpPr>
          <p:cNvPr id="328" name="Google Shape;328;p20"/>
          <p:cNvSpPr/>
          <p:nvPr/>
        </p:nvSpPr>
        <p:spPr>
          <a:xfrm rot="-312589">
            <a:off x="15425823" y="915083"/>
            <a:ext cx="4305176" cy="909588"/>
          </a:xfrm>
          <a:custGeom>
            <a:rect b="b" l="l" r="r" t="t"/>
            <a:pathLst>
              <a:path extrusionOk="0" h="909588" w="4305176">
                <a:moveTo>
                  <a:pt x="0" y="0"/>
                </a:moveTo>
                <a:lnTo>
                  <a:pt x="4305176" y="0"/>
                </a:lnTo>
                <a:lnTo>
                  <a:pt x="4305176" y="909588"/>
                </a:lnTo>
                <a:lnTo>
                  <a:pt x="0" y="909588"/>
                </a:lnTo>
                <a:lnTo>
                  <a:pt x="0" y="0"/>
                </a:lnTo>
                <a:close/>
              </a:path>
            </a:pathLst>
          </a:custGeom>
          <a:blipFill rotWithShape="1">
            <a:blip r:embed="rId9">
              <a:alphaModFix/>
            </a:blip>
            <a:stretch>
              <a:fillRect b="-1761" l="0" r="0" t="0"/>
            </a:stretch>
          </a:blipFill>
          <a:ln>
            <a:noFill/>
          </a:ln>
        </p:spPr>
      </p:sp>
      <p:sp>
        <p:nvSpPr>
          <p:cNvPr id="329" name="Google Shape;329;p20"/>
          <p:cNvSpPr/>
          <p:nvPr/>
        </p:nvSpPr>
        <p:spPr>
          <a:xfrm flipH="1" rot="-4273020">
            <a:off x="-923428" y="6138883"/>
            <a:ext cx="1484338" cy="2051221"/>
          </a:xfrm>
          <a:custGeom>
            <a:rect b="b" l="l" r="r" t="t"/>
            <a:pathLst>
              <a:path extrusionOk="0" h="2051221" w="1484338">
                <a:moveTo>
                  <a:pt x="1484338" y="0"/>
                </a:moveTo>
                <a:lnTo>
                  <a:pt x="0" y="0"/>
                </a:lnTo>
                <a:lnTo>
                  <a:pt x="0" y="2051221"/>
                </a:lnTo>
                <a:lnTo>
                  <a:pt x="1484338" y="2051221"/>
                </a:lnTo>
                <a:lnTo>
                  <a:pt x="1484338" y="0"/>
                </a:lnTo>
                <a:close/>
              </a:path>
            </a:pathLst>
          </a:custGeom>
          <a:blipFill rotWithShape="1">
            <a:blip r:embed="rId10">
              <a:alphaModFix/>
            </a:blip>
            <a:stretch>
              <a:fillRect b="0" l="0" r="0" t="0"/>
            </a:stretch>
          </a:blipFill>
          <a:ln>
            <a:noFill/>
          </a:ln>
        </p:spPr>
      </p:sp>
      <p:sp>
        <p:nvSpPr>
          <p:cNvPr id="330" name="Google Shape;330;p20"/>
          <p:cNvSpPr/>
          <p:nvPr/>
        </p:nvSpPr>
        <p:spPr>
          <a:xfrm rot="3924864">
            <a:off x="17121099" y="1734975"/>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10">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
          <p:cNvSpPr/>
          <p:nvPr/>
        </p:nvSpPr>
        <p:spPr>
          <a:xfrm rot="-602961">
            <a:off x="-914338" y="-1544974"/>
            <a:ext cx="19859625" cy="1339160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15" name="Google Shape;115;p3"/>
          <p:cNvSpPr/>
          <p:nvPr/>
        </p:nvSpPr>
        <p:spPr>
          <a:xfrm>
            <a:off x="0" y="1344934"/>
            <a:ext cx="11483412" cy="8190837"/>
          </a:xfrm>
          <a:custGeom>
            <a:rect b="b" l="l" r="r" t="t"/>
            <a:pathLst>
              <a:path extrusionOk="0" h="8190837" w="15806878">
                <a:moveTo>
                  <a:pt x="0" y="0"/>
                </a:moveTo>
                <a:lnTo>
                  <a:pt x="15806878" y="0"/>
                </a:lnTo>
                <a:lnTo>
                  <a:pt x="15806878" y="8190837"/>
                </a:lnTo>
                <a:lnTo>
                  <a:pt x="0" y="8190837"/>
                </a:lnTo>
                <a:lnTo>
                  <a:pt x="0" y="0"/>
                </a:lnTo>
                <a:close/>
              </a:path>
            </a:pathLst>
          </a:custGeom>
          <a:blipFill rotWithShape="1">
            <a:blip r:embed="rId4">
              <a:alphaModFix/>
            </a:blip>
            <a:stretch>
              <a:fillRect b="0" l="0" r="0" t="0"/>
            </a:stretch>
          </a:blipFill>
          <a:ln>
            <a:noFill/>
          </a:ln>
        </p:spPr>
      </p:sp>
      <p:sp>
        <p:nvSpPr>
          <p:cNvPr id="116" name="Google Shape;116;p3"/>
          <p:cNvSpPr txBox="1"/>
          <p:nvPr/>
        </p:nvSpPr>
        <p:spPr>
          <a:xfrm>
            <a:off x="526077" y="2919634"/>
            <a:ext cx="9913200" cy="4863900"/>
          </a:xfrm>
          <a:prstGeom prst="rect">
            <a:avLst/>
          </a:prstGeom>
          <a:noFill/>
          <a:ln>
            <a:noFill/>
          </a:ln>
        </p:spPr>
        <p:txBody>
          <a:bodyPr anchorCtr="0" anchor="t" bIns="0" lIns="0" spcFirstLastPara="1" rIns="0" wrap="square" tIns="0">
            <a:spAutoFit/>
          </a:bodyPr>
          <a:lstStyle/>
          <a:p>
            <a:pPr indent="-313054" lvl="1" marL="626107" marR="0" rtl="0" algn="just">
              <a:spcBef>
                <a:spcPts val="0"/>
              </a:spcBef>
              <a:spcAft>
                <a:spcPts val="0"/>
              </a:spcAft>
              <a:buClr>
                <a:srgbClr val="000000"/>
              </a:buClr>
              <a:buSzPts val="3200"/>
              <a:buFont typeface="Arial"/>
              <a:buChar char="•"/>
            </a:pPr>
            <a:r>
              <a:rPr b="0" i="0" lang="en-US" sz="3200" u="none" cap="none" strike="noStrike">
                <a:solidFill>
                  <a:srgbClr val="000000"/>
                </a:solidFill>
                <a:latin typeface="Georgia"/>
                <a:ea typeface="Georgia"/>
                <a:cs typeface="Georgia"/>
                <a:sym typeface="Georgia"/>
              </a:rPr>
              <a:t>Established on March 1, 1872, Yellowstone National Park is the first national park in the United States and is widely recognized as the first in the world. </a:t>
            </a:r>
            <a:endParaRPr/>
          </a:p>
          <a:p>
            <a:pPr indent="-313054" lvl="1" marL="626107" marR="0" rtl="0" algn="just">
              <a:spcBef>
                <a:spcPts val="2400"/>
              </a:spcBef>
              <a:spcAft>
                <a:spcPts val="0"/>
              </a:spcAft>
              <a:buClr>
                <a:srgbClr val="000000"/>
              </a:buClr>
              <a:buSzPts val="3200"/>
              <a:buFont typeface="Arial"/>
              <a:buChar char="•"/>
            </a:pPr>
            <a:r>
              <a:rPr b="0" i="0" lang="en-US" sz="3200" u="none" cap="none" strike="noStrike">
                <a:solidFill>
                  <a:srgbClr val="000000"/>
                </a:solidFill>
                <a:latin typeface="Georgia"/>
                <a:ea typeface="Georgia"/>
                <a:cs typeface="Georgia"/>
                <a:sym typeface="Georgia"/>
              </a:rPr>
              <a:t>Located in the northwest corner of Wyoming.</a:t>
            </a:r>
            <a:endParaRPr/>
          </a:p>
          <a:p>
            <a:pPr indent="-313054" lvl="1" marL="626107" marR="0" rtl="0" algn="just">
              <a:spcBef>
                <a:spcPts val="2400"/>
              </a:spcBef>
              <a:spcAft>
                <a:spcPts val="0"/>
              </a:spcAft>
              <a:buClr>
                <a:srgbClr val="000000"/>
              </a:buClr>
              <a:buSzPts val="3200"/>
              <a:buFont typeface="Arial"/>
              <a:buChar char="•"/>
            </a:pPr>
            <a:r>
              <a:rPr b="0" i="0" lang="en-US" sz="3200" u="none" cap="none" strike="noStrike">
                <a:solidFill>
                  <a:srgbClr val="000000"/>
                </a:solidFill>
                <a:latin typeface="Georgia"/>
                <a:ea typeface="Georgia"/>
                <a:cs typeface="Georgia"/>
                <a:sym typeface="Georgia"/>
              </a:rPr>
              <a:t>The park covers an impressive 2.2 million acres.</a:t>
            </a:r>
            <a:endParaRPr/>
          </a:p>
          <a:p>
            <a:pPr indent="-313054" lvl="1" marL="626107" marR="0" rtl="0" algn="just">
              <a:spcBef>
                <a:spcPts val="2400"/>
              </a:spcBef>
              <a:spcAft>
                <a:spcPts val="0"/>
              </a:spcAft>
              <a:buClr>
                <a:srgbClr val="000000"/>
              </a:buClr>
              <a:buSzPts val="3200"/>
              <a:buFont typeface="Arial"/>
              <a:buChar char="•"/>
            </a:pPr>
            <a:r>
              <a:rPr b="0" i="0" lang="en-US" sz="3200" u="none" cap="none" strike="noStrike">
                <a:solidFill>
                  <a:srgbClr val="000000"/>
                </a:solidFill>
                <a:latin typeface="Georgia"/>
                <a:ea typeface="Georgia"/>
                <a:cs typeface="Georgia"/>
                <a:sym typeface="Georgia"/>
              </a:rPr>
              <a:t>It is vastly larger than other notable conservation sites, like Cuc Phuong National Park in Vietnam, which covers 55,000 acres. </a:t>
            </a:r>
            <a:endParaRPr/>
          </a:p>
        </p:txBody>
      </p:sp>
      <p:sp>
        <p:nvSpPr>
          <p:cNvPr id="117" name="Google Shape;117;p3"/>
          <p:cNvSpPr/>
          <p:nvPr/>
        </p:nvSpPr>
        <p:spPr>
          <a:xfrm rot="-199622">
            <a:off x="713864" y="1079431"/>
            <a:ext cx="2853105" cy="531005"/>
          </a:xfrm>
          <a:custGeom>
            <a:rect b="b" l="l" r="r" t="t"/>
            <a:pathLst>
              <a:path extrusionOk="0" h="531005" w="2853105">
                <a:moveTo>
                  <a:pt x="0" y="0"/>
                </a:moveTo>
                <a:lnTo>
                  <a:pt x="2853105" y="0"/>
                </a:lnTo>
                <a:lnTo>
                  <a:pt x="2853105" y="531005"/>
                </a:lnTo>
                <a:lnTo>
                  <a:pt x="0" y="531005"/>
                </a:lnTo>
                <a:lnTo>
                  <a:pt x="0" y="0"/>
                </a:lnTo>
                <a:close/>
              </a:path>
            </a:pathLst>
          </a:custGeom>
          <a:blipFill rotWithShape="1">
            <a:blip r:embed="rId5">
              <a:alphaModFix/>
            </a:blip>
            <a:stretch>
              <a:fillRect b="0" l="0" r="0" t="-15520"/>
            </a:stretch>
          </a:blipFill>
          <a:ln>
            <a:noFill/>
          </a:ln>
        </p:spPr>
      </p:sp>
      <p:sp>
        <p:nvSpPr>
          <p:cNvPr id="118" name="Google Shape;118;p3"/>
          <p:cNvSpPr/>
          <p:nvPr/>
        </p:nvSpPr>
        <p:spPr>
          <a:xfrm flipH="1" rot="-4273020">
            <a:off x="456844" y="6385099"/>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6">
              <a:alphaModFix/>
            </a:blip>
            <a:stretch>
              <a:fillRect b="0" l="0" r="0" t="0"/>
            </a:stretch>
          </a:blipFill>
          <a:ln>
            <a:noFill/>
          </a:ln>
        </p:spPr>
      </p:sp>
      <p:sp>
        <p:nvSpPr>
          <p:cNvPr id="119" name="Google Shape;119;p3"/>
          <p:cNvSpPr/>
          <p:nvPr/>
        </p:nvSpPr>
        <p:spPr>
          <a:xfrm rot="3924864">
            <a:off x="14583115" y="-231252"/>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6">
              <a:alphaModFix/>
            </a:blip>
            <a:stretch>
              <a:fillRect b="0" l="0" r="0" t="0"/>
            </a:stretch>
          </a:blipFill>
          <a:ln>
            <a:noFill/>
          </a:ln>
        </p:spPr>
      </p:sp>
      <p:sp>
        <p:nvSpPr>
          <p:cNvPr id="120" name="Google Shape;120;p3"/>
          <p:cNvSpPr/>
          <p:nvPr/>
        </p:nvSpPr>
        <p:spPr>
          <a:xfrm>
            <a:off x="11150975" y="3201234"/>
            <a:ext cx="6804588" cy="4478251"/>
          </a:xfrm>
          <a:custGeom>
            <a:rect b="b" l="l" r="r" t="t"/>
            <a:pathLst>
              <a:path extrusionOk="0" h="4478251" w="6804588">
                <a:moveTo>
                  <a:pt x="0" y="0"/>
                </a:moveTo>
                <a:lnTo>
                  <a:pt x="6804588" y="0"/>
                </a:lnTo>
                <a:lnTo>
                  <a:pt x="6804588" y="4478251"/>
                </a:lnTo>
                <a:lnTo>
                  <a:pt x="0" y="4478251"/>
                </a:lnTo>
                <a:lnTo>
                  <a:pt x="0" y="0"/>
                </a:lnTo>
                <a:close/>
              </a:path>
            </a:pathLst>
          </a:custGeom>
          <a:blipFill rotWithShape="1">
            <a:blip r:embed="rId7">
              <a:alphaModFix/>
            </a:blip>
            <a:stretch>
              <a:fillRect b="0" l="0" r="0" t="-1140"/>
            </a:stretch>
          </a:blipFill>
          <a:ln>
            <a:noFill/>
          </a:ln>
        </p:spPr>
      </p:sp>
      <p:sp>
        <p:nvSpPr>
          <p:cNvPr id="121" name="Google Shape;121;p3"/>
          <p:cNvSpPr txBox="1"/>
          <p:nvPr/>
        </p:nvSpPr>
        <p:spPr>
          <a:xfrm>
            <a:off x="30480" y="262352"/>
            <a:ext cx="97992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Introduction</a:t>
            </a:r>
            <a:endParaRPr sz="7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4"/>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27" name="Google Shape;127;p4"/>
          <p:cNvSpPr/>
          <p:nvPr/>
        </p:nvSpPr>
        <p:spPr>
          <a:xfrm>
            <a:off x="0" y="1344934"/>
            <a:ext cx="11483412" cy="8190837"/>
          </a:xfrm>
          <a:custGeom>
            <a:rect b="b" l="l" r="r" t="t"/>
            <a:pathLst>
              <a:path extrusionOk="0" h="8190837" w="15806878">
                <a:moveTo>
                  <a:pt x="0" y="0"/>
                </a:moveTo>
                <a:lnTo>
                  <a:pt x="15806878" y="0"/>
                </a:lnTo>
                <a:lnTo>
                  <a:pt x="15806878" y="8190837"/>
                </a:lnTo>
                <a:lnTo>
                  <a:pt x="0" y="8190837"/>
                </a:lnTo>
                <a:lnTo>
                  <a:pt x="0" y="0"/>
                </a:lnTo>
                <a:close/>
              </a:path>
            </a:pathLst>
          </a:custGeom>
          <a:blipFill rotWithShape="1">
            <a:blip r:embed="rId4">
              <a:alphaModFix/>
            </a:blip>
            <a:stretch>
              <a:fillRect b="0" l="0" r="0" t="0"/>
            </a:stretch>
          </a:blipFill>
          <a:ln>
            <a:noFill/>
          </a:ln>
        </p:spPr>
      </p:sp>
      <p:sp>
        <p:nvSpPr>
          <p:cNvPr id="128" name="Google Shape;128;p4"/>
          <p:cNvSpPr/>
          <p:nvPr/>
        </p:nvSpPr>
        <p:spPr>
          <a:xfrm rot="-368116">
            <a:off x="11577415" y="3951068"/>
            <a:ext cx="6300286" cy="6645819"/>
          </a:xfrm>
          <a:custGeom>
            <a:rect b="b" l="l" r="r" t="t"/>
            <a:pathLst>
              <a:path extrusionOk="0" h="11539855" w="8161824">
                <a:moveTo>
                  <a:pt x="0" y="0"/>
                </a:moveTo>
                <a:lnTo>
                  <a:pt x="8161824" y="0"/>
                </a:lnTo>
                <a:lnTo>
                  <a:pt x="8161824" y="11539854"/>
                </a:lnTo>
                <a:lnTo>
                  <a:pt x="0" y="11539854"/>
                </a:lnTo>
                <a:lnTo>
                  <a:pt x="0" y="0"/>
                </a:lnTo>
                <a:close/>
              </a:path>
            </a:pathLst>
          </a:custGeom>
          <a:blipFill rotWithShape="1">
            <a:blip r:embed="rId5">
              <a:alphaModFix/>
            </a:blip>
            <a:stretch>
              <a:fillRect b="0" l="0" r="0" t="0"/>
            </a:stretch>
          </a:blipFill>
          <a:ln>
            <a:noFill/>
          </a:ln>
        </p:spPr>
      </p:sp>
      <p:sp>
        <p:nvSpPr>
          <p:cNvPr id="129" name="Google Shape;129;p4"/>
          <p:cNvSpPr txBox="1"/>
          <p:nvPr/>
        </p:nvSpPr>
        <p:spPr>
          <a:xfrm>
            <a:off x="0" y="2068593"/>
            <a:ext cx="11028000" cy="7234500"/>
          </a:xfrm>
          <a:prstGeom prst="rect">
            <a:avLst/>
          </a:prstGeom>
          <a:noFill/>
          <a:ln>
            <a:noFill/>
          </a:ln>
        </p:spPr>
        <p:txBody>
          <a:bodyPr anchorCtr="0" anchor="t" bIns="0" lIns="0" spcFirstLastPara="1" rIns="0" wrap="square" tIns="0">
            <a:spAutoFit/>
          </a:bodyPr>
          <a:lstStyle/>
          <a:p>
            <a:pPr indent="-261881" lvl="1" marL="523761" marR="0" rtl="0" algn="just">
              <a:spcBef>
                <a:spcPts val="0"/>
              </a:spcBef>
              <a:spcAft>
                <a:spcPts val="0"/>
              </a:spcAft>
              <a:buClr>
                <a:srgbClr val="000000"/>
              </a:buClr>
              <a:buSzPts val="2800"/>
              <a:buFont typeface="Arial"/>
              <a:buChar char="•"/>
            </a:pPr>
            <a:r>
              <a:rPr b="1" i="0" lang="en-US" sz="2800" u="none" cap="none" strike="noStrike">
                <a:solidFill>
                  <a:srgbClr val="000000"/>
                </a:solidFill>
                <a:latin typeface="Georgia"/>
                <a:ea typeface="Georgia"/>
                <a:cs typeface="Georgia"/>
                <a:sym typeface="Georgia"/>
              </a:rPr>
              <a:t>Geothermal Wonders:</a:t>
            </a:r>
            <a:r>
              <a:rPr b="0" i="0" lang="en-US" sz="2800" u="none" cap="none" strike="noStrike">
                <a:solidFill>
                  <a:srgbClr val="000000"/>
                </a:solidFill>
                <a:latin typeface="Georgia"/>
                <a:ea typeface="Georgia"/>
                <a:cs typeface="Georgia"/>
                <a:sym typeface="Georgia"/>
              </a:rPr>
              <a:t> Yellowstone is home to more than 10,000 hydrothermal features, including hot springs, mudpots, and fumaroles.</a:t>
            </a:r>
            <a:endParaRPr/>
          </a:p>
          <a:p>
            <a:pPr indent="-261881" lvl="1" marL="523761" marR="0" rtl="0" algn="just">
              <a:spcBef>
                <a:spcPts val="1200"/>
              </a:spcBef>
              <a:spcAft>
                <a:spcPts val="0"/>
              </a:spcAft>
              <a:buClr>
                <a:srgbClr val="000000"/>
              </a:buClr>
              <a:buSzPts val="2800"/>
              <a:buFont typeface="Arial"/>
              <a:buChar char="•"/>
            </a:pPr>
            <a:r>
              <a:rPr b="1" i="0" lang="en-US" sz="2800" u="none" cap="none" strike="noStrike">
                <a:solidFill>
                  <a:srgbClr val="000000"/>
                </a:solidFill>
                <a:latin typeface="Georgia"/>
                <a:ea typeface="Georgia"/>
                <a:cs typeface="Georgia"/>
                <a:sym typeface="Georgia"/>
              </a:rPr>
              <a:t>The Grand Prismatic Spring</a:t>
            </a:r>
            <a:r>
              <a:rPr b="0" i="0" lang="en-US" sz="2800" u="none" cap="none" strike="noStrike">
                <a:solidFill>
                  <a:srgbClr val="000000"/>
                </a:solidFill>
                <a:latin typeface="Georgia"/>
                <a:ea typeface="Georgia"/>
                <a:cs typeface="Georgia"/>
                <a:sym typeface="Georgia"/>
              </a:rPr>
              <a:t>: This is the largest hot spring in the United States. It is famous for its striking, rainbow - colored rings which are actually caused by heat-loving bacteria.</a:t>
            </a:r>
            <a:endParaRPr/>
          </a:p>
          <a:p>
            <a:pPr indent="-261881" lvl="1" marL="523761" marR="0" rtl="0" algn="just">
              <a:spcBef>
                <a:spcPts val="1200"/>
              </a:spcBef>
              <a:spcAft>
                <a:spcPts val="0"/>
              </a:spcAft>
              <a:buClr>
                <a:srgbClr val="000000"/>
              </a:buClr>
              <a:buSzPts val="2800"/>
              <a:buFont typeface="Arial"/>
              <a:buChar char="•"/>
            </a:pPr>
            <a:r>
              <a:rPr b="1" i="0" lang="en-US" sz="2800" u="none" cap="none" strike="noStrike">
                <a:solidFill>
                  <a:srgbClr val="000000"/>
                </a:solidFill>
                <a:latin typeface="Georgia"/>
                <a:ea typeface="Georgia"/>
                <a:cs typeface="Georgia"/>
                <a:sym typeface="Georgia"/>
              </a:rPr>
              <a:t>The "Serengeti of North America"</a:t>
            </a:r>
            <a:r>
              <a:rPr b="0" i="0" lang="en-US" sz="2800" u="none" cap="none" strike="noStrike">
                <a:solidFill>
                  <a:srgbClr val="000000"/>
                </a:solidFill>
                <a:latin typeface="Georgia"/>
                <a:ea typeface="Georgia"/>
                <a:cs typeface="Georgia"/>
                <a:sym typeface="Georgia"/>
              </a:rPr>
              <a:t>: Yellowstone is one of the best places in the U.S. to see free-roaming wildlife in their natural habitat. Visitors can spot bison, grizzly bears, gray wolves, elk, and moose.</a:t>
            </a:r>
            <a:endParaRPr/>
          </a:p>
          <a:p>
            <a:pPr indent="-261881" lvl="1" marL="523761" marR="0" rtl="0" algn="just">
              <a:spcBef>
                <a:spcPts val="1200"/>
              </a:spcBef>
              <a:spcAft>
                <a:spcPts val="0"/>
              </a:spcAft>
              <a:buClr>
                <a:srgbClr val="000000"/>
              </a:buClr>
              <a:buSzPts val="2800"/>
              <a:buFont typeface="Arial"/>
              <a:buChar char="•"/>
            </a:pPr>
            <a:r>
              <a:rPr b="1" i="0" lang="en-US" sz="2800" u="none" cap="none" strike="noStrike">
                <a:solidFill>
                  <a:srgbClr val="000000"/>
                </a:solidFill>
                <a:latin typeface="Georgia"/>
                <a:ea typeface="Georgia"/>
                <a:cs typeface="Georgia"/>
                <a:sym typeface="Georgia"/>
              </a:rPr>
              <a:t>Dramatic Landscapes:</a:t>
            </a:r>
            <a:endParaRPr/>
          </a:p>
          <a:p>
            <a:pPr indent="-261881" lvl="2" marL="980961" marR="0" rtl="0" algn="just">
              <a:spcBef>
                <a:spcPts val="1200"/>
              </a:spcBef>
              <a:spcAft>
                <a:spcPts val="0"/>
              </a:spcAft>
              <a:buClr>
                <a:srgbClr val="000000"/>
              </a:buClr>
              <a:buSzPts val="2800"/>
              <a:buFont typeface="Arial"/>
              <a:buChar char="•"/>
            </a:pPr>
            <a:r>
              <a:rPr b="1" i="0" lang="en-US" sz="2800" u="none" cap="none" strike="noStrike">
                <a:solidFill>
                  <a:srgbClr val="000000"/>
                </a:solidFill>
                <a:latin typeface="Georgia"/>
                <a:ea typeface="Georgia"/>
                <a:cs typeface="Georgia"/>
                <a:sym typeface="Georgia"/>
              </a:rPr>
              <a:t>Grand Canyon of the Yellowstone</a:t>
            </a:r>
            <a:r>
              <a:rPr b="0" i="0" lang="en-US" sz="2800" u="none" cap="none" strike="noStrike">
                <a:solidFill>
                  <a:srgbClr val="000000"/>
                </a:solidFill>
                <a:latin typeface="Georgia"/>
                <a:ea typeface="Georgia"/>
                <a:cs typeface="Georgia"/>
                <a:sym typeface="Georgia"/>
              </a:rPr>
              <a:t>: A breathtaking canyon carved by the Yellowstone River featuring plunging waterfalls.</a:t>
            </a:r>
            <a:endParaRPr/>
          </a:p>
          <a:p>
            <a:pPr indent="-261881" lvl="2" marL="980961" marR="0" rtl="0" algn="just">
              <a:spcBef>
                <a:spcPts val="1200"/>
              </a:spcBef>
              <a:spcAft>
                <a:spcPts val="0"/>
              </a:spcAft>
              <a:buClr>
                <a:srgbClr val="000000"/>
              </a:buClr>
              <a:buSzPts val="2800"/>
              <a:buFont typeface="Arial"/>
              <a:buChar char="•"/>
            </a:pPr>
            <a:r>
              <a:rPr b="1" i="0" lang="en-US" sz="2800" u="none" cap="none" strike="noStrike">
                <a:solidFill>
                  <a:srgbClr val="000000"/>
                </a:solidFill>
                <a:latin typeface="Georgia"/>
                <a:ea typeface="Georgia"/>
                <a:cs typeface="Georgia"/>
                <a:sym typeface="Georgia"/>
              </a:rPr>
              <a:t>Yellowstone Lake</a:t>
            </a:r>
            <a:r>
              <a:rPr b="0" i="0" lang="en-US" sz="2800" u="none" cap="none" strike="noStrike">
                <a:solidFill>
                  <a:srgbClr val="000000"/>
                </a:solidFill>
                <a:latin typeface="Georgia"/>
                <a:ea typeface="Georgia"/>
                <a:cs typeface="Georgia"/>
                <a:sym typeface="Georgia"/>
              </a:rPr>
              <a:t>: One of the largest high-elevation lakes in all of  North America.</a:t>
            </a:r>
            <a:endParaRPr/>
          </a:p>
        </p:txBody>
      </p:sp>
      <p:sp>
        <p:nvSpPr>
          <p:cNvPr id="130" name="Google Shape;130;p4"/>
          <p:cNvSpPr/>
          <p:nvPr/>
        </p:nvSpPr>
        <p:spPr>
          <a:xfrm flipH="1" rot="-4273020">
            <a:off x="-966604" y="7335360"/>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6">
              <a:alphaModFix/>
            </a:blip>
            <a:stretch>
              <a:fillRect b="0" l="0" r="0" t="0"/>
            </a:stretch>
          </a:blipFill>
          <a:ln>
            <a:noFill/>
          </a:ln>
        </p:spPr>
      </p:sp>
      <p:sp>
        <p:nvSpPr>
          <p:cNvPr id="131" name="Google Shape;131;p4"/>
          <p:cNvSpPr/>
          <p:nvPr/>
        </p:nvSpPr>
        <p:spPr>
          <a:xfrm rot="3924864">
            <a:off x="16571167" y="-2057400"/>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6">
              <a:alphaModFix/>
            </a:blip>
            <a:stretch>
              <a:fillRect b="0" l="0" r="0" t="0"/>
            </a:stretch>
          </a:blipFill>
          <a:ln>
            <a:noFill/>
          </a:ln>
        </p:spPr>
      </p:sp>
      <p:sp>
        <p:nvSpPr>
          <p:cNvPr id="132" name="Google Shape;132;p4"/>
          <p:cNvSpPr/>
          <p:nvPr/>
        </p:nvSpPr>
        <p:spPr>
          <a:xfrm rot="1154513">
            <a:off x="11923643" y="5227355"/>
            <a:ext cx="5856399" cy="3664432"/>
          </a:xfrm>
          <a:custGeom>
            <a:rect b="b" l="l" r="r" t="t"/>
            <a:pathLst>
              <a:path extrusionOk="0" h="4351851" w="6955013">
                <a:moveTo>
                  <a:pt x="0" y="0"/>
                </a:moveTo>
                <a:lnTo>
                  <a:pt x="6955013" y="0"/>
                </a:lnTo>
                <a:lnTo>
                  <a:pt x="6955013" y="4351850"/>
                </a:lnTo>
                <a:lnTo>
                  <a:pt x="0" y="4351850"/>
                </a:lnTo>
                <a:lnTo>
                  <a:pt x="0" y="0"/>
                </a:lnTo>
                <a:close/>
              </a:path>
            </a:pathLst>
          </a:custGeom>
          <a:blipFill rotWithShape="1">
            <a:blip r:embed="rId7">
              <a:alphaModFix/>
            </a:blip>
            <a:stretch>
              <a:fillRect b="0" l="0" r="0" t="0"/>
            </a:stretch>
          </a:blipFill>
          <a:ln>
            <a:noFill/>
          </a:ln>
        </p:spPr>
      </p:sp>
      <p:sp>
        <p:nvSpPr>
          <p:cNvPr id="133" name="Google Shape;133;p4"/>
          <p:cNvSpPr/>
          <p:nvPr/>
        </p:nvSpPr>
        <p:spPr>
          <a:xfrm rot="-832977">
            <a:off x="11271258" y="683602"/>
            <a:ext cx="6168224" cy="3799755"/>
          </a:xfrm>
          <a:custGeom>
            <a:rect b="b" l="l" r="r" t="t"/>
            <a:pathLst>
              <a:path extrusionOk="0" h="4537809" w="6804588">
                <a:moveTo>
                  <a:pt x="0" y="0"/>
                </a:moveTo>
                <a:lnTo>
                  <a:pt x="6804588" y="0"/>
                </a:lnTo>
                <a:lnTo>
                  <a:pt x="6804588" y="4537809"/>
                </a:lnTo>
                <a:lnTo>
                  <a:pt x="0" y="4537809"/>
                </a:lnTo>
                <a:lnTo>
                  <a:pt x="0" y="0"/>
                </a:lnTo>
                <a:close/>
              </a:path>
            </a:pathLst>
          </a:custGeom>
          <a:blipFill rotWithShape="1">
            <a:blip r:embed="rId8">
              <a:alphaModFix/>
            </a:blip>
            <a:stretch>
              <a:fillRect b="0" l="0" r="0" t="0"/>
            </a:stretch>
          </a:blipFill>
          <a:ln>
            <a:noFill/>
          </a:ln>
        </p:spPr>
      </p:sp>
      <p:sp>
        <p:nvSpPr>
          <p:cNvPr id="134" name="Google Shape;134;p4"/>
          <p:cNvSpPr txBox="1"/>
          <p:nvPr/>
        </p:nvSpPr>
        <p:spPr>
          <a:xfrm>
            <a:off x="92035" y="173400"/>
            <a:ext cx="112992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Major Highlights</a:t>
            </a:r>
            <a:endParaRPr sz="7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1000"/>
                                        <p:tgtEl>
                                          <p:spTgt spid="13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1000"/>
                                        <p:tgtEl>
                                          <p:spTgt spid="13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1000"/>
                                        <p:tgtEl>
                                          <p:spTgt spid="13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9">
                                            <p:txEl>
                                              <p:pRg end="0" st="0"/>
                                            </p:txEl>
                                          </p:spTgt>
                                        </p:tgtEl>
                                        <p:attrNameLst>
                                          <p:attrName>style.visibility</p:attrName>
                                        </p:attrNameLst>
                                      </p:cBhvr>
                                      <p:to>
                                        <p:strVal val="visible"/>
                                      </p:to>
                                    </p:set>
                                    <p:anim calcmode="lin" valueType="num">
                                      <p:cBhvr additive="base">
                                        <p:cTn dur="1000"/>
                                        <p:tgtEl>
                                          <p:spTgt spid="129">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9">
                                            <p:txEl>
                                              <p:pRg end="1" st="1"/>
                                            </p:txEl>
                                          </p:spTgt>
                                        </p:tgtEl>
                                        <p:attrNameLst>
                                          <p:attrName>style.visibility</p:attrName>
                                        </p:attrNameLst>
                                      </p:cBhvr>
                                      <p:to>
                                        <p:strVal val="visible"/>
                                      </p:to>
                                    </p:set>
                                    <p:anim calcmode="lin" valueType="num">
                                      <p:cBhvr additive="base">
                                        <p:cTn dur="1000"/>
                                        <p:tgtEl>
                                          <p:spTgt spid="129">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9">
                                            <p:txEl>
                                              <p:pRg end="2" st="2"/>
                                            </p:txEl>
                                          </p:spTgt>
                                        </p:tgtEl>
                                        <p:attrNameLst>
                                          <p:attrName>style.visibility</p:attrName>
                                        </p:attrNameLst>
                                      </p:cBhvr>
                                      <p:to>
                                        <p:strVal val="visible"/>
                                      </p:to>
                                    </p:set>
                                    <p:anim calcmode="lin" valueType="num">
                                      <p:cBhvr additive="base">
                                        <p:cTn dur="1000"/>
                                        <p:tgtEl>
                                          <p:spTgt spid="129">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9">
                                            <p:txEl>
                                              <p:pRg end="3" st="3"/>
                                            </p:txEl>
                                          </p:spTgt>
                                        </p:tgtEl>
                                        <p:attrNameLst>
                                          <p:attrName>style.visibility</p:attrName>
                                        </p:attrNameLst>
                                      </p:cBhvr>
                                      <p:to>
                                        <p:strVal val="visible"/>
                                      </p:to>
                                    </p:set>
                                    <p:anim calcmode="lin" valueType="num">
                                      <p:cBhvr additive="base">
                                        <p:cTn dur="1000"/>
                                        <p:tgtEl>
                                          <p:spTgt spid="129">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9">
                                            <p:txEl>
                                              <p:pRg end="4" st="4"/>
                                            </p:txEl>
                                          </p:spTgt>
                                        </p:tgtEl>
                                        <p:attrNameLst>
                                          <p:attrName>style.visibility</p:attrName>
                                        </p:attrNameLst>
                                      </p:cBhvr>
                                      <p:to>
                                        <p:strVal val="visible"/>
                                      </p:to>
                                    </p:set>
                                    <p:anim calcmode="lin" valueType="num">
                                      <p:cBhvr additive="base">
                                        <p:cTn dur="1000"/>
                                        <p:tgtEl>
                                          <p:spTgt spid="129">
                                            <p:txEl>
                                              <p:pRg end="4" st="4"/>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29">
                                            <p:txEl>
                                              <p:pRg end="5" st="5"/>
                                            </p:txEl>
                                          </p:spTgt>
                                        </p:tgtEl>
                                        <p:attrNameLst>
                                          <p:attrName>style.visibility</p:attrName>
                                        </p:attrNameLst>
                                      </p:cBhvr>
                                      <p:to>
                                        <p:strVal val="visible"/>
                                      </p:to>
                                    </p:set>
                                    <p:anim calcmode="lin" valueType="num">
                                      <p:cBhvr additive="base">
                                        <p:cTn dur="1000"/>
                                        <p:tgtEl>
                                          <p:spTgt spid="129">
                                            <p:txEl>
                                              <p:pRg end="5" st="5"/>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5"/>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40" name="Google Shape;140;p5"/>
          <p:cNvSpPr/>
          <p:nvPr/>
        </p:nvSpPr>
        <p:spPr>
          <a:xfrm>
            <a:off x="574255" y="-1"/>
            <a:ext cx="11576607" cy="7841552"/>
          </a:xfrm>
          <a:custGeom>
            <a:rect b="b" l="l" r="r" t="t"/>
            <a:pathLst>
              <a:path extrusionOk="0" h="7841552" w="15132819">
                <a:moveTo>
                  <a:pt x="0" y="0"/>
                </a:moveTo>
                <a:lnTo>
                  <a:pt x="15132819" y="0"/>
                </a:lnTo>
                <a:lnTo>
                  <a:pt x="15132819" y="7841552"/>
                </a:lnTo>
                <a:lnTo>
                  <a:pt x="0" y="7841552"/>
                </a:lnTo>
                <a:lnTo>
                  <a:pt x="0" y="0"/>
                </a:lnTo>
                <a:close/>
              </a:path>
            </a:pathLst>
          </a:custGeom>
          <a:blipFill rotWithShape="1">
            <a:blip r:embed="rId4">
              <a:alphaModFix/>
            </a:blip>
            <a:stretch>
              <a:fillRect b="0" l="0" r="0" t="0"/>
            </a:stretch>
          </a:blipFill>
          <a:ln>
            <a:noFill/>
          </a:ln>
        </p:spPr>
      </p:sp>
      <p:sp>
        <p:nvSpPr>
          <p:cNvPr id="141" name="Google Shape;141;p5"/>
          <p:cNvSpPr/>
          <p:nvPr/>
        </p:nvSpPr>
        <p:spPr>
          <a:xfrm flipH="1" rot="-4273020">
            <a:off x="-820206" y="6734156"/>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5">
              <a:alphaModFix/>
            </a:blip>
            <a:stretch>
              <a:fillRect b="0" l="0" r="0" t="0"/>
            </a:stretch>
          </a:blipFill>
          <a:ln>
            <a:noFill/>
          </a:ln>
        </p:spPr>
      </p:sp>
      <p:sp>
        <p:nvSpPr>
          <p:cNvPr id="142" name="Google Shape;142;p5"/>
          <p:cNvSpPr txBox="1"/>
          <p:nvPr/>
        </p:nvSpPr>
        <p:spPr>
          <a:xfrm>
            <a:off x="776519" y="1624383"/>
            <a:ext cx="10974600" cy="443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4400" u="none" cap="none" strike="noStrike">
                <a:solidFill>
                  <a:srgbClr val="D46619"/>
                </a:solidFill>
                <a:latin typeface="Georgia"/>
                <a:ea typeface="Georgia"/>
                <a:cs typeface="Georgia"/>
                <a:sym typeface="Georgia"/>
              </a:rPr>
              <a:t>Geographic Features</a:t>
            </a:r>
            <a:endParaRPr/>
          </a:p>
        </p:txBody>
      </p:sp>
      <p:pic>
        <p:nvPicPr>
          <p:cNvPr id="143" name="Google Shape;143;p5"/>
          <p:cNvPicPr preferRelativeResize="0"/>
          <p:nvPr/>
        </p:nvPicPr>
        <p:blipFill>
          <a:blip r:embed="rId6">
            <a:alphaModFix/>
          </a:blip>
          <a:stretch>
            <a:fillRect/>
          </a:stretch>
        </p:blipFill>
        <p:spPr>
          <a:xfrm rot="1025862">
            <a:off x="11929500" y="691068"/>
            <a:ext cx="5824599" cy="3585750"/>
          </a:xfrm>
          <a:prstGeom prst="rect">
            <a:avLst/>
          </a:prstGeom>
          <a:noFill/>
          <a:ln>
            <a:noFill/>
          </a:ln>
        </p:spPr>
      </p:pic>
      <p:pic>
        <p:nvPicPr>
          <p:cNvPr id="144" name="Google Shape;144;p5"/>
          <p:cNvPicPr preferRelativeResize="0"/>
          <p:nvPr/>
        </p:nvPicPr>
        <p:blipFill>
          <a:blip r:embed="rId7">
            <a:alphaModFix/>
          </a:blip>
          <a:stretch>
            <a:fillRect/>
          </a:stretch>
        </p:blipFill>
        <p:spPr>
          <a:xfrm>
            <a:off x="11849849" y="4737900"/>
            <a:ext cx="5256274" cy="3500750"/>
          </a:xfrm>
          <a:prstGeom prst="rect">
            <a:avLst/>
          </a:prstGeom>
          <a:noFill/>
          <a:ln>
            <a:noFill/>
          </a:ln>
        </p:spPr>
      </p:pic>
      <p:pic>
        <p:nvPicPr>
          <p:cNvPr id="145" name="Google Shape;145;p5"/>
          <p:cNvPicPr preferRelativeResize="0"/>
          <p:nvPr/>
        </p:nvPicPr>
        <p:blipFill>
          <a:blip r:embed="rId8">
            <a:alphaModFix/>
          </a:blip>
          <a:stretch>
            <a:fillRect/>
          </a:stretch>
        </p:blipFill>
        <p:spPr>
          <a:xfrm rot="-1145258">
            <a:off x="6043450" y="6137349"/>
            <a:ext cx="4701025" cy="29829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6"/>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51" name="Google Shape;151;p6"/>
          <p:cNvSpPr/>
          <p:nvPr/>
        </p:nvSpPr>
        <p:spPr>
          <a:xfrm>
            <a:off x="7137521" y="1823776"/>
            <a:ext cx="11119999" cy="7841552"/>
          </a:xfrm>
          <a:custGeom>
            <a:rect b="b" l="l" r="r" t="t"/>
            <a:pathLst>
              <a:path extrusionOk="0" h="7841552" w="15132819">
                <a:moveTo>
                  <a:pt x="0" y="0"/>
                </a:moveTo>
                <a:lnTo>
                  <a:pt x="15132819" y="0"/>
                </a:lnTo>
                <a:lnTo>
                  <a:pt x="15132819" y="7841552"/>
                </a:lnTo>
                <a:lnTo>
                  <a:pt x="0" y="7841552"/>
                </a:lnTo>
                <a:lnTo>
                  <a:pt x="0" y="0"/>
                </a:lnTo>
                <a:close/>
              </a:path>
            </a:pathLst>
          </a:custGeom>
          <a:blipFill rotWithShape="1">
            <a:blip r:embed="rId4">
              <a:alphaModFix/>
            </a:blip>
            <a:stretch>
              <a:fillRect b="0" l="0" r="0" t="0"/>
            </a:stretch>
          </a:blipFill>
          <a:ln>
            <a:noFill/>
          </a:ln>
        </p:spPr>
      </p:sp>
      <p:sp>
        <p:nvSpPr>
          <p:cNvPr id="152" name="Google Shape;152;p6"/>
          <p:cNvSpPr/>
          <p:nvPr/>
        </p:nvSpPr>
        <p:spPr>
          <a:xfrm flipH="1" rot="-4273020">
            <a:off x="-820206" y="6734156"/>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5">
              <a:alphaModFix/>
            </a:blip>
            <a:stretch>
              <a:fillRect b="0" l="0" r="0" t="0"/>
            </a:stretch>
          </a:blipFill>
          <a:ln>
            <a:noFill/>
          </a:ln>
        </p:spPr>
      </p:sp>
      <p:sp>
        <p:nvSpPr>
          <p:cNvPr id="153" name="Google Shape;153;p6"/>
          <p:cNvSpPr/>
          <p:nvPr/>
        </p:nvSpPr>
        <p:spPr>
          <a:xfrm>
            <a:off x="110075" y="179241"/>
            <a:ext cx="5718350" cy="3178225"/>
          </a:xfrm>
          <a:custGeom>
            <a:rect b="b" l="l" r="r" t="t"/>
            <a:pathLst>
              <a:path extrusionOk="0" h="4833802" w="7261397">
                <a:moveTo>
                  <a:pt x="0" y="0"/>
                </a:moveTo>
                <a:lnTo>
                  <a:pt x="7261397" y="0"/>
                </a:lnTo>
                <a:lnTo>
                  <a:pt x="7261397" y="4833802"/>
                </a:lnTo>
                <a:lnTo>
                  <a:pt x="0" y="4833802"/>
                </a:lnTo>
                <a:lnTo>
                  <a:pt x="0" y="0"/>
                </a:lnTo>
                <a:close/>
              </a:path>
            </a:pathLst>
          </a:custGeom>
          <a:blipFill rotWithShape="1">
            <a:blip r:embed="rId6">
              <a:alphaModFix/>
            </a:blip>
            <a:stretch>
              <a:fillRect b="0" l="0" r="0" t="0"/>
            </a:stretch>
          </a:blipFill>
          <a:ln>
            <a:noFill/>
          </a:ln>
        </p:spPr>
      </p:sp>
      <p:sp>
        <p:nvSpPr>
          <p:cNvPr id="154" name="Google Shape;154;p6"/>
          <p:cNvSpPr txBox="1"/>
          <p:nvPr/>
        </p:nvSpPr>
        <p:spPr>
          <a:xfrm>
            <a:off x="254061" y="179257"/>
            <a:ext cx="123444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Ecosystem &amp; Climate</a:t>
            </a:r>
            <a:endParaRPr sz="7000"/>
          </a:p>
        </p:txBody>
      </p:sp>
      <p:sp>
        <p:nvSpPr>
          <p:cNvPr id="155" name="Google Shape;155;p6"/>
          <p:cNvSpPr txBox="1"/>
          <p:nvPr/>
        </p:nvSpPr>
        <p:spPr>
          <a:xfrm>
            <a:off x="7777307" y="2328232"/>
            <a:ext cx="9532800" cy="6834300"/>
          </a:xfrm>
          <a:prstGeom prst="rect">
            <a:avLst/>
          </a:prstGeom>
          <a:noFill/>
          <a:ln>
            <a:noFill/>
          </a:ln>
        </p:spPr>
        <p:txBody>
          <a:bodyPr anchorCtr="0" anchor="t" bIns="0" lIns="0" spcFirstLastPara="1" rIns="0" wrap="square" tIns="0">
            <a:spAutoFit/>
          </a:bodyPr>
          <a:lstStyle/>
          <a:p>
            <a:pPr indent="-297323" lvl="1" marL="594645" marR="0" rtl="0" algn="just">
              <a:spcBef>
                <a:spcPts val="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The Core Ecosystem:</a:t>
            </a:r>
            <a:r>
              <a:rPr b="0" i="0" lang="en-US" sz="3200" u="none" cap="none" strike="noStrike">
                <a:solidFill>
                  <a:schemeClr val="dk1"/>
                </a:solidFill>
                <a:latin typeface="Georgia"/>
                <a:ea typeface="Georgia"/>
                <a:cs typeface="Georgia"/>
                <a:sym typeface="Georgia"/>
              </a:rPr>
              <a:t> Yellowstone is the heart of the Greater Yellowstone Ecosystem.</a:t>
            </a:r>
            <a:endParaRPr/>
          </a:p>
          <a:p>
            <a:pPr indent="-297323" lvl="1" marL="594645"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Diverse Environments:</a:t>
            </a:r>
            <a:r>
              <a:rPr b="0" i="0" lang="en-US" sz="3200" u="none" cap="none" strike="noStrike">
                <a:solidFill>
                  <a:schemeClr val="dk1"/>
                </a:solidFill>
                <a:latin typeface="Georgia"/>
                <a:ea typeface="Georgia"/>
                <a:cs typeface="Georgia"/>
                <a:sym typeface="Georgia"/>
              </a:rPr>
              <a:t> The park features coniferous forests, expansive grasslands, high-elevation alpine zones, and unique hydrothermal areas.</a:t>
            </a:r>
            <a:endParaRPr/>
          </a:p>
          <a:p>
            <a:pPr indent="-297323" lvl="1" marL="594645"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Subalpine Climate:</a:t>
            </a:r>
            <a:r>
              <a:rPr b="0" i="0" lang="en-US" sz="3200" u="none" cap="none" strike="noStrike">
                <a:solidFill>
                  <a:schemeClr val="dk1"/>
                </a:solidFill>
                <a:latin typeface="Georgia"/>
                <a:ea typeface="Georgia"/>
                <a:cs typeface="Georgia"/>
                <a:sym typeface="Georgia"/>
              </a:rPr>
              <a:t> The park experiences long, brutally cold winters and short, mild summers.</a:t>
            </a:r>
            <a:endParaRPr/>
          </a:p>
          <a:p>
            <a:pPr indent="-297323" lvl="1" marL="594645"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Unpredictable Weather:</a:t>
            </a:r>
            <a:r>
              <a:rPr b="0" i="0" lang="en-US" sz="3200" u="none" cap="none" strike="noStrike">
                <a:solidFill>
                  <a:schemeClr val="dk1"/>
                </a:solidFill>
                <a:latin typeface="Georgia"/>
                <a:ea typeface="Georgia"/>
                <a:cs typeface="Georgia"/>
                <a:sym typeface="Georgia"/>
              </a:rPr>
              <a:t> Because of the high elevation, sudden storms can hit at any time, and temperatures can swing by 22°C or more in a single day.</a:t>
            </a:r>
            <a:endParaRPr b="0" i="0" sz="3200" u="none" cap="none" strike="noStrike">
              <a:solidFill>
                <a:srgbClr val="000000"/>
              </a:solidFill>
              <a:latin typeface="Georgia"/>
              <a:ea typeface="Georgia"/>
              <a:cs typeface="Georgia"/>
              <a:sym typeface="Georgia"/>
            </a:endParaRPr>
          </a:p>
        </p:txBody>
      </p:sp>
      <p:pic>
        <p:nvPicPr>
          <p:cNvPr id="156" name="Google Shape;156;p6"/>
          <p:cNvPicPr preferRelativeResize="0"/>
          <p:nvPr/>
        </p:nvPicPr>
        <p:blipFill rotWithShape="1">
          <a:blip r:embed="rId7">
            <a:alphaModFix/>
          </a:blip>
          <a:srcRect b="0" l="0" r="0" t="0"/>
          <a:stretch/>
        </p:blipFill>
        <p:spPr>
          <a:xfrm rot="1084138">
            <a:off x="938219" y="3556122"/>
            <a:ext cx="5644035" cy="3174770"/>
          </a:xfrm>
          <a:prstGeom prst="rect">
            <a:avLst/>
          </a:prstGeom>
          <a:noFill/>
          <a:ln>
            <a:noFill/>
          </a:ln>
        </p:spPr>
      </p:pic>
      <p:pic>
        <p:nvPicPr>
          <p:cNvPr id="157" name="Google Shape;157;p6"/>
          <p:cNvPicPr preferRelativeResize="0"/>
          <p:nvPr/>
        </p:nvPicPr>
        <p:blipFill rotWithShape="1">
          <a:blip r:embed="rId8">
            <a:alphaModFix/>
          </a:blip>
          <a:srcRect b="0" l="0" r="0" t="0"/>
          <a:stretch/>
        </p:blipFill>
        <p:spPr>
          <a:xfrm rot="-757800">
            <a:off x="3036085" y="6164142"/>
            <a:ext cx="4854415" cy="36361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p:tgtEl>
                                          <p:spTgt spid="15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3"/>
                                        </p:tgtEl>
                                        <p:attrNameLst>
                                          <p:attrName>style.visibility</p:attrName>
                                        </p:attrNameLst>
                                      </p:cBhvr>
                                      <p:to>
                                        <p:strVal val="visible"/>
                                      </p:to>
                                    </p:set>
                                    <p:anim calcmode="lin" valueType="num">
                                      <p:cBhvr additive="base">
                                        <p:cTn dur="1000"/>
                                        <p:tgtEl>
                                          <p:spTgt spid="15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animEffect filter="fade" transition="in">
                                      <p:cBhvr>
                                        <p:cTn dur="1000"/>
                                        <p:tgtEl>
                                          <p:spTgt spid="1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1" st="1"/>
                                            </p:txEl>
                                          </p:spTgt>
                                        </p:tgtEl>
                                        <p:attrNameLst>
                                          <p:attrName>style.visibility</p:attrName>
                                        </p:attrNameLst>
                                      </p:cBhvr>
                                      <p:to>
                                        <p:strVal val="visible"/>
                                      </p:to>
                                    </p:set>
                                    <p:animEffect filter="fade" transition="in">
                                      <p:cBhvr>
                                        <p:cTn dur="1000"/>
                                        <p:tgtEl>
                                          <p:spTgt spid="1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2" st="2"/>
                                            </p:txEl>
                                          </p:spTgt>
                                        </p:tgtEl>
                                        <p:attrNameLst>
                                          <p:attrName>style.visibility</p:attrName>
                                        </p:attrNameLst>
                                      </p:cBhvr>
                                      <p:to>
                                        <p:strVal val="visible"/>
                                      </p:to>
                                    </p:set>
                                    <p:animEffect filter="fade" transition="in">
                                      <p:cBhvr>
                                        <p:cTn dur="1000"/>
                                        <p:tgtEl>
                                          <p:spTgt spid="1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3" st="3"/>
                                            </p:txEl>
                                          </p:spTgt>
                                        </p:tgtEl>
                                        <p:attrNameLst>
                                          <p:attrName>style.visibility</p:attrName>
                                        </p:attrNameLst>
                                      </p:cBhvr>
                                      <p:to>
                                        <p:strVal val="visible"/>
                                      </p:to>
                                    </p:set>
                                    <p:animEffect filter="fade" transition="in">
                                      <p:cBhvr>
                                        <p:cTn dur="1000"/>
                                        <p:tgtEl>
                                          <p:spTgt spid="15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7"/>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63" name="Google Shape;163;p7"/>
          <p:cNvSpPr/>
          <p:nvPr/>
        </p:nvSpPr>
        <p:spPr>
          <a:xfrm>
            <a:off x="8033252" y="1486040"/>
            <a:ext cx="10254748" cy="8390502"/>
          </a:xfrm>
          <a:custGeom>
            <a:rect b="b" l="l" r="r" t="t"/>
            <a:pathLst>
              <a:path extrusionOk="0" h="8390502" w="16192196">
                <a:moveTo>
                  <a:pt x="0" y="0"/>
                </a:moveTo>
                <a:lnTo>
                  <a:pt x="16192196" y="0"/>
                </a:lnTo>
                <a:lnTo>
                  <a:pt x="16192196" y="8390502"/>
                </a:lnTo>
                <a:lnTo>
                  <a:pt x="0" y="8390502"/>
                </a:lnTo>
                <a:lnTo>
                  <a:pt x="0" y="0"/>
                </a:lnTo>
                <a:close/>
              </a:path>
            </a:pathLst>
          </a:custGeom>
          <a:blipFill rotWithShape="1">
            <a:blip r:embed="rId4">
              <a:alphaModFix/>
            </a:blip>
            <a:stretch>
              <a:fillRect b="0" l="0" r="0" t="0"/>
            </a:stretch>
          </a:blipFill>
          <a:ln>
            <a:noFill/>
          </a:ln>
        </p:spPr>
      </p:sp>
      <p:sp>
        <p:nvSpPr>
          <p:cNvPr id="164" name="Google Shape;164;p7"/>
          <p:cNvSpPr/>
          <p:nvPr/>
        </p:nvSpPr>
        <p:spPr>
          <a:xfrm flipH="1" rot="-4273020">
            <a:off x="-820206" y="6734156"/>
            <a:ext cx="2977619" cy="4114800"/>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5">
              <a:alphaModFix/>
            </a:blip>
            <a:stretch>
              <a:fillRect b="0" l="0" r="0" t="0"/>
            </a:stretch>
          </a:blipFill>
          <a:ln>
            <a:noFill/>
          </a:ln>
        </p:spPr>
      </p:sp>
      <p:sp>
        <p:nvSpPr>
          <p:cNvPr id="165" name="Google Shape;165;p7"/>
          <p:cNvSpPr txBox="1"/>
          <p:nvPr/>
        </p:nvSpPr>
        <p:spPr>
          <a:xfrm>
            <a:off x="103357" y="11"/>
            <a:ext cx="9223500" cy="1077600"/>
          </a:xfrm>
          <a:prstGeom prst="rect">
            <a:avLst/>
          </a:prstGeom>
          <a:noFill/>
          <a:ln>
            <a:noFill/>
          </a:ln>
        </p:spPr>
        <p:txBody>
          <a:bodyPr anchorCtr="0" anchor="t" bIns="0" lIns="0" spcFirstLastPara="1" rIns="0" wrap="square" tIns="0">
            <a:spAutoFit/>
          </a:bodyPr>
          <a:lstStyle/>
          <a:p>
            <a:pPr indent="0" lvl="0" marL="0" marR="0" rtl="0" algn="l">
              <a:lnSpc>
                <a:spcPct val="112488"/>
              </a:lnSpc>
              <a:spcBef>
                <a:spcPts val="0"/>
              </a:spcBef>
              <a:spcAft>
                <a:spcPts val="0"/>
              </a:spcAft>
              <a:buNone/>
            </a:pPr>
            <a:r>
              <a:rPr b="1" i="0" lang="en-US" sz="7000" u="none" cap="none" strike="noStrike">
                <a:solidFill>
                  <a:srgbClr val="D46619"/>
                </a:solidFill>
                <a:latin typeface="Georgia"/>
                <a:ea typeface="Georgia"/>
                <a:cs typeface="Georgia"/>
                <a:sym typeface="Georgia"/>
              </a:rPr>
              <a:t>The Seasons</a:t>
            </a:r>
            <a:endParaRPr sz="7000"/>
          </a:p>
        </p:txBody>
      </p:sp>
      <p:sp>
        <p:nvSpPr>
          <p:cNvPr id="166" name="Google Shape;166;p7"/>
          <p:cNvSpPr txBox="1"/>
          <p:nvPr/>
        </p:nvSpPr>
        <p:spPr>
          <a:xfrm>
            <a:off x="8458199" y="2485831"/>
            <a:ext cx="9375900" cy="6834300"/>
          </a:xfrm>
          <a:prstGeom prst="rect">
            <a:avLst/>
          </a:prstGeom>
          <a:noFill/>
          <a:ln>
            <a:noFill/>
          </a:ln>
        </p:spPr>
        <p:txBody>
          <a:bodyPr anchorCtr="0" anchor="t" bIns="0" lIns="0" spcFirstLastPara="1" rIns="0" wrap="square" tIns="0">
            <a:spAutoFit/>
          </a:bodyPr>
          <a:lstStyle/>
          <a:p>
            <a:pPr indent="-280669" lvl="1" marL="561339" marR="0" rtl="0" algn="just">
              <a:spcBef>
                <a:spcPts val="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Summer:</a:t>
            </a:r>
            <a:r>
              <a:rPr b="0" i="0" lang="en-US" sz="3200" u="none" cap="none" strike="noStrike">
                <a:solidFill>
                  <a:schemeClr val="dk1"/>
                </a:solidFill>
                <a:latin typeface="Georgia"/>
                <a:ea typeface="Georgia"/>
                <a:cs typeface="Georgia"/>
                <a:sym typeface="Georgia"/>
              </a:rPr>
              <a:t> Days are mild and pleasant (21°C to 27°C), but temperatures plunge at night (-1°C to 4°C).</a:t>
            </a:r>
            <a:endParaRPr/>
          </a:p>
          <a:p>
            <a:pPr indent="-280669" lvl="1" marL="561339"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Fall:</a:t>
            </a:r>
            <a:r>
              <a:rPr b="0" i="0" lang="en-US" sz="3200" u="none" cap="none" strike="noStrike">
                <a:solidFill>
                  <a:schemeClr val="dk1"/>
                </a:solidFill>
                <a:latin typeface="Georgia"/>
                <a:ea typeface="Georgia"/>
                <a:cs typeface="Georgia"/>
                <a:sym typeface="Georgia"/>
              </a:rPr>
              <a:t> A rapid transition where days are crisp and nights drop well below freezing, with blizzards possible as early as October.</a:t>
            </a:r>
            <a:endParaRPr/>
          </a:p>
          <a:p>
            <a:pPr indent="-280669" lvl="1" marL="561339"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Winter:</a:t>
            </a:r>
            <a:r>
              <a:rPr b="0" i="0" lang="en-US" sz="3200" u="none" cap="none" strike="noStrike">
                <a:solidFill>
                  <a:schemeClr val="dk1"/>
                </a:solidFill>
                <a:latin typeface="Georgia"/>
                <a:ea typeface="Georgia"/>
                <a:cs typeface="Georgia"/>
                <a:sym typeface="Georgia"/>
              </a:rPr>
              <a:t> Long, freezing, and snowy, with daytime highs around -18°C to -7°C and an average of 150 inches of snowfall annually.</a:t>
            </a:r>
            <a:endParaRPr/>
          </a:p>
          <a:p>
            <a:pPr indent="-280669" lvl="1" marL="561339" marR="0" rtl="0" algn="just">
              <a:spcBef>
                <a:spcPts val="24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Spring:</a:t>
            </a:r>
            <a:r>
              <a:rPr b="0" i="0" lang="en-US" sz="3200" u="none" cap="none" strike="noStrike">
                <a:solidFill>
                  <a:schemeClr val="dk1"/>
                </a:solidFill>
                <a:latin typeface="Georgia"/>
                <a:ea typeface="Georgia"/>
                <a:cs typeface="Georgia"/>
                <a:sym typeface="Georgia"/>
              </a:rPr>
              <a:t> A slow, messy thaw where April brings heavy snow, and May transitions into a mix of rain and melting snow.</a:t>
            </a:r>
            <a:endParaRPr b="0" i="0" sz="3200" u="none" cap="none" strike="noStrike">
              <a:solidFill>
                <a:srgbClr val="000000"/>
              </a:solidFill>
              <a:latin typeface="Georgia"/>
              <a:ea typeface="Georgia"/>
              <a:cs typeface="Georgia"/>
              <a:sym typeface="Georgia"/>
            </a:endParaRPr>
          </a:p>
        </p:txBody>
      </p:sp>
      <p:pic>
        <p:nvPicPr>
          <p:cNvPr id="167" name="Google Shape;167;p7"/>
          <p:cNvPicPr preferRelativeResize="0"/>
          <p:nvPr/>
        </p:nvPicPr>
        <p:blipFill rotWithShape="1">
          <a:blip r:embed="rId6">
            <a:alphaModFix/>
          </a:blip>
          <a:srcRect b="0" l="0" r="0" t="0"/>
          <a:stretch/>
        </p:blipFill>
        <p:spPr>
          <a:xfrm>
            <a:off x="202075" y="1270457"/>
            <a:ext cx="6671732" cy="3752849"/>
          </a:xfrm>
          <a:prstGeom prst="rect">
            <a:avLst/>
          </a:prstGeom>
          <a:noFill/>
          <a:ln>
            <a:noFill/>
          </a:ln>
        </p:spPr>
      </p:pic>
      <p:pic>
        <p:nvPicPr>
          <p:cNvPr id="168" name="Google Shape;168;p7"/>
          <p:cNvPicPr preferRelativeResize="0"/>
          <p:nvPr/>
        </p:nvPicPr>
        <p:blipFill>
          <a:blip r:embed="rId7">
            <a:alphaModFix/>
          </a:blip>
          <a:stretch>
            <a:fillRect/>
          </a:stretch>
        </p:blipFill>
        <p:spPr>
          <a:xfrm rot="1546770">
            <a:off x="1261175" y="5005701"/>
            <a:ext cx="6393251" cy="42451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67"/>
                                        </p:tgtEl>
                                        <p:attrNameLst>
                                          <p:attrName>style.visibility</p:attrName>
                                        </p:attrNameLst>
                                      </p:cBhvr>
                                      <p:to>
                                        <p:strVal val="visible"/>
                                      </p:to>
                                    </p:set>
                                    <p:anim calcmode="lin" valueType="num">
                                      <p:cBhvr additive="base">
                                        <p:cTn dur="1000"/>
                                        <p:tgtEl>
                                          <p:spTgt spid="16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66">
                                            <p:txEl>
                                              <p:pRg end="0" st="0"/>
                                            </p:txEl>
                                          </p:spTgt>
                                        </p:tgtEl>
                                        <p:attrNameLst>
                                          <p:attrName>style.visibility</p:attrName>
                                        </p:attrNameLst>
                                      </p:cBhvr>
                                      <p:to>
                                        <p:strVal val="visible"/>
                                      </p:to>
                                    </p:set>
                                    <p:anim calcmode="lin" valueType="num">
                                      <p:cBhvr additive="base">
                                        <p:cTn dur="1000"/>
                                        <p:tgtEl>
                                          <p:spTgt spid="166">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66">
                                            <p:txEl>
                                              <p:pRg end="1" st="1"/>
                                            </p:txEl>
                                          </p:spTgt>
                                        </p:tgtEl>
                                        <p:attrNameLst>
                                          <p:attrName>style.visibility</p:attrName>
                                        </p:attrNameLst>
                                      </p:cBhvr>
                                      <p:to>
                                        <p:strVal val="visible"/>
                                      </p:to>
                                    </p:set>
                                    <p:anim calcmode="lin" valueType="num">
                                      <p:cBhvr additive="base">
                                        <p:cTn dur="1000"/>
                                        <p:tgtEl>
                                          <p:spTgt spid="166">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66">
                                            <p:txEl>
                                              <p:pRg end="2" st="2"/>
                                            </p:txEl>
                                          </p:spTgt>
                                        </p:tgtEl>
                                        <p:attrNameLst>
                                          <p:attrName>style.visibility</p:attrName>
                                        </p:attrNameLst>
                                      </p:cBhvr>
                                      <p:to>
                                        <p:strVal val="visible"/>
                                      </p:to>
                                    </p:set>
                                    <p:anim calcmode="lin" valueType="num">
                                      <p:cBhvr additive="base">
                                        <p:cTn dur="1000"/>
                                        <p:tgtEl>
                                          <p:spTgt spid="166">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66">
                                            <p:txEl>
                                              <p:pRg end="3" st="3"/>
                                            </p:txEl>
                                          </p:spTgt>
                                        </p:tgtEl>
                                        <p:attrNameLst>
                                          <p:attrName>style.visibility</p:attrName>
                                        </p:attrNameLst>
                                      </p:cBhvr>
                                      <p:to>
                                        <p:strVal val="visible"/>
                                      </p:to>
                                    </p:set>
                                    <p:anim calcmode="lin" valueType="num">
                                      <p:cBhvr additive="base">
                                        <p:cTn dur="1000"/>
                                        <p:tgtEl>
                                          <p:spTgt spid="166">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68"/>
                                        </p:tgtEl>
                                        <p:attrNameLst>
                                          <p:attrName>style.visibility</p:attrName>
                                        </p:attrNameLst>
                                      </p:cBhvr>
                                      <p:to>
                                        <p:strVal val="visible"/>
                                      </p:to>
                                    </p:set>
                                    <p:anim calcmode="lin" valueType="num">
                                      <p:cBhvr additive="base">
                                        <p:cTn dur="1000"/>
                                        <p:tgtEl>
                                          <p:spTgt spid="16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8"/>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74" name="Google Shape;174;p8"/>
          <p:cNvSpPr/>
          <p:nvPr/>
        </p:nvSpPr>
        <p:spPr>
          <a:xfrm>
            <a:off x="974696" y="511914"/>
            <a:ext cx="11576607" cy="7841552"/>
          </a:xfrm>
          <a:custGeom>
            <a:rect b="b" l="l" r="r" t="t"/>
            <a:pathLst>
              <a:path extrusionOk="0" h="7841552" w="15132819">
                <a:moveTo>
                  <a:pt x="0" y="0"/>
                </a:moveTo>
                <a:lnTo>
                  <a:pt x="15132819" y="0"/>
                </a:lnTo>
                <a:lnTo>
                  <a:pt x="15132819" y="7841552"/>
                </a:lnTo>
                <a:lnTo>
                  <a:pt x="0" y="7841552"/>
                </a:lnTo>
                <a:lnTo>
                  <a:pt x="0" y="0"/>
                </a:lnTo>
                <a:close/>
              </a:path>
            </a:pathLst>
          </a:custGeom>
          <a:blipFill rotWithShape="1">
            <a:blip r:embed="rId4">
              <a:alphaModFix/>
            </a:blip>
            <a:stretch>
              <a:fillRect b="0" l="0" r="0" t="0"/>
            </a:stretch>
          </a:blipFill>
          <a:ln>
            <a:noFill/>
          </a:ln>
        </p:spPr>
      </p:sp>
      <p:sp>
        <p:nvSpPr>
          <p:cNvPr id="175" name="Google Shape;175;p8"/>
          <p:cNvSpPr/>
          <p:nvPr/>
        </p:nvSpPr>
        <p:spPr>
          <a:xfrm flipH="1" rot="-4272180">
            <a:off x="937869" y="6612628"/>
            <a:ext cx="2980242" cy="4118425"/>
          </a:xfrm>
          <a:custGeom>
            <a:rect b="b" l="l" r="r" t="t"/>
            <a:pathLst>
              <a:path extrusionOk="0" h="4114800" w="2977619">
                <a:moveTo>
                  <a:pt x="2977619" y="0"/>
                </a:moveTo>
                <a:lnTo>
                  <a:pt x="0" y="0"/>
                </a:lnTo>
                <a:lnTo>
                  <a:pt x="0" y="4114800"/>
                </a:lnTo>
                <a:lnTo>
                  <a:pt x="2977619" y="4114800"/>
                </a:lnTo>
                <a:lnTo>
                  <a:pt x="2977619" y="0"/>
                </a:lnTo>
                <a:close/>
              </a:path>
            </a:pathLst>
          </a:custGeom>
          <a:blipFill rotWithShape="1">
            <a:blip r:embed="rId5">
              <a:alphaModFix/>
            </a:blip>
            <a:stretch>
              <a:fillRect b="0" l="0" r="0" t="0"/>
            </a:stretch>
          </a:blipFill>
          <a:ln>
            <a:noFill/>
          </a:ln>
        </p:spPr>
      </p:sp>
      <p:sp>
        <p:nvSpPr>
          <p:cNvPr id="176" name="Google Shape;176;p8"/>
          <p:cNvSpPr txBox="1"/>
          <p:nvPr/>
        </p:nvSpPr>
        <p:spPr>
          <a:xfrm>
            <a:off x="1586060" y="2216698"/>
            <a:ext cx="10363200" cy="4433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4400" u="none" cap="none" strike="noStrike">
                <a:solidFill>
                  <a:srgbClr val="D46619"/>
                </a:solidFill>
                <a:latin typeface="Georgia"/>
                <a:ea typeface="Georgia"/>
                <a:cs typeface="Georgia"/>
                <a:sym typeface="Georgia"/>
              </a:rPr>
              <a:t>Biological Features</a:t>
            </a:r>
            <a:endParaRPr/>
          </a:p>
        </p:txBody>
      </p:sp>
      <p:pic>
        <p:nvPicPr>
          <p:cNvPr id="177" name="Google Shape;177;p8"/>
          <p:cNvPicPr preferRelativeResize="0"/>
          <p:nvPr/>
        </p:nvPicPr>
        <p:blipFill>
          <a:blip r:embed="rId6">
            <a:alphaModFix/>
          </a:blip>
          <a:stretch>
            <a:fillRect/>
          </a:stretch>
        </p:blipFill>
        <p:spPr>
          <a:xfrm rot="-1061822">
            <a:off x="9370447" y="6019132"/>
            <a:ext cx="5143500" cy="3429000"/>
          </a:xfrm>
          <a:prstGeom prst="rect">
            <a:avLst/>
          </a:prstGeom>
          <a:noFill/>
          <a:ln>
            <a:noFill/>
          </a:ln>
        </p:spPr>
      </p:pic>
      <p:pic>
        <p:nvPicPr>
          <p:cNvPr id="178" name="Google Shape;178;p8"/>
          <p:cNvPicPr preferRelativeResize="0"/>
          <p:nvPr/>
        </p:nvPicPr>
        <p:blipFill>
          <a:blip r:embed="rId7">
            <a:alphaModFix/>
          </a:blip>
          <a:stretch>
            <a:fillRect/>
          </a:stretch>
        </p:blipFill>
        <p:spPr>
          <a:xfrm rot="-499719">
            <a:off x="12241300" y="1074826"/>
            <a:ext cx="5552023" cy="3751075"/>
          </a:xfrm>
          <a:prstGeom prst="rect">
            <a:avLst/>
          </a:prstGeom>
          <a:noFill/>
          <a:ln>
            <a:noFill/>
          </a:ln>
        </p:spPr>
      </p:pic>
      <p:pic>
        <p:nvPicPr>
          <p:cNvPr id="179" name="Google Shape;179;p8"/>
          <p:cNvPicPr preferRelativeResize="0"/>
          <p:nvPr/>
        </p:nvPicPr>
        <p:blipFill>
          <a:blip r:embed="rId8">
            <a:alphaModFix/>
          </a:blip>
          <a:stretch>
            <a:fillRect/>
          </a:stretch>
        </p:blipFill>
        <p:spPr>
          <a:xfrm>
            <a:off x="15110874" y="4989475"/>
            <a:ext cx="2570151" cy="3856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9"/>
          <p:cNvSpPr/>
          <p:nvPr/>
        </p:nvSpPr>
        <p:spPr>
          <a:xfrm rot="-602961">
            <a:off x="-757233" y="-1516682"/>
            <a:ext cx="19802466" cy="13320365"/>
          </a:xfrm>
          <a:custGeom>
            <a:rect b="b" l="l" r="r" t="t"/>
            <a:pathLst>
              <a:path extrusionOk="0" h="13320365" w="19802466">
                <a:moveTo>
                  <a:pt x="1795044" y="0"/>
                </a:moveTo>
                <a:lnTo>
                  <a:pt x="19802466" y="3191189"/>
                </a:lnTo>
                <a:lnTo>
                  <a:pt x="18007422" y="13320364"/>
                </a:lnTo>
                <a:lnTo>
                  <a:pt x="0" y="10129175"/>
                </a:lnTo>
                <a:lnTo>
                  <a:pt x="1795044" y="0"/>
                </a:lnTo>
                <a:close/>
              </a:path>
            </a:pathLst>
          </a:custGeom>
          <a:blipFill rotWithShape="1">
            <a:blip r:embed="rId3">
              <a:alphaModFix/>
            </a:blip>
            <a:stretch>
              <a:fillRect b="-38753" l="0" r="0" t="-38753"/>
            </a:stretch>
          </a:blipFill>
          <a:ln>
            <a:noFill/>
          </a:ln>
        </p:spPr>
      </p:sp>
      <p:sp>
        <p:nvSpPr>
          <p:cNvPr id="185" name="Google Shape;185;p9"/>
          <p:cNvSpPr/>
          <p:nvPr/>
        </p:nvSpPr>
        <p:spPr>
          <a:xfrm>
            <a:off x="0" y="0"/>
            <a:ext cx="18288000" cy="6630681"/>
          </a:xfrm>
          <a:custGeom>
            <a:rect b="b" l="l" r="r" t="t"/>
            <a:pathLst>
              <a:path extrusionOk="0" h="9047178" w="17459467">
                <a:moveTo>
                  <a:pt x="0" y="0"/>
                </a:moveTo>
                <a:lnTo>
                  <a:pt x="17459468" y="0"/>
                </a:lnTo>
                <a:lnTo>
                  <a:pt x="17459468" y="9047179"/>
                </a:lnTo>
                <a:lnTo>
                  <a:pt x="0" y="9047179"/>
                </a:lnTo>
                <a:lnTo>
                  <a:pt x="0" y="0"/>
                </a:lnTo>
                <a:close/>
              </a:path>
            </a:pathLst>
          </a:custGeom>
          <a:blipFill rotWithShape="1">
            <a:blip r:embed="rId4">
              <a:alphaModFix/>
            </a:blip>
            <a:stretch>
              <a:fillRect b="0" l="0" r="0" t="0"/>
            </a:stretch>
          </a:blipFill>
          <a:ln>
            <a:noFill/>
          </a:ln>
        </p:spPr>
      </p:sp>
      <p:sp>
        <p:nvSpPr>
          <p:cNvPr id="186" name="Google Shape;186;p9"/>
          <p:cNvSpPr/>
          <p:nvPr/>
        </p:nvSpPr>
        <p:spPr>
          <a:xfrm rot="5011987">
            <a:off x="10624317" y="5505449"/>
            <a:ext cx="6235483" cy="8816235"/>
          </a:xfrm>
          <a:custGeom>
            <a:rect b="b" l="l" r="r" t="t"/>
            <a:pathLst>
              <a:path extrusionOk="0" h="8826336" w="6242627">
                <a:moveTo>
                  <a:pt x="0" y="0"/>
                </a:moveTo>
                <a:lnTo>
                  <a:pt x="6242627" y="0"/>
                </a:lnTo>
                <a:lnTo>
                  <a:pt x="6242627" y="8826335"/>
                </a:lnTo>
                <a:lnTo>
                  <a:pt x="0" y="8826335"/>
                </a:lnTo>
                <a:lnTo>
                  <a:pt x="0" y="0"/>
                </a:lnTo>
                <a:close/>
              </a:path>
            </a:pathLst>
          </a:custGeom>
          <a:blipFill rotWithShape="1">
            <a:blip r:embed="rId5">
              <a:alphaModFix/>
            </a:blip>
            <a:stretch>
              <a:fillRect b="0" l="0" r="0" t="0"/>
            </a:stretch>
          </a:blipFill>
          <a:ln>
            <a:noFill/>
          </a:ln>
        </p:spPr>
      </p:sp>
      <p:sp>
        <p:nvSpPr>
          <p:cNvPr id="187" name="Google Shape;187;p9"/>
          <p:cNvSpPr/>
          <p:nvPr/>
        </p:nvSpPr>
        <p:spPr>
          <a:xfrm>
            <a:off x="-417403" y="6057900"/>
            <a:ext cx="3456432" cy="4114800"/>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6">
              <a:alphaModFix/>
            </a:blip>
            <a:stretch>
              <a:fillRect b="0" l="0" r="0" t="0"/>
            </a:stretch>
          </a:blipFill>
          <a:ln>
            <a:noFill/>
          </a:ln>
        </p:spPr>
      </p:sp>
      <p:sp>
        <p:nvSpPr>
          <p:cNvPr id="188" name="Google Shape;188;p9"/>
          <p:cNvSpPr txBox="1"/>
          <p:nvPr/>
        </p:nvSpPr>
        <p:spPr>
          <a:xfrm>
            <a:off x="1236450" y="1195900"/>
            <a:ext cx="16043400" cy="4689600"/>
          </a:xfrm>
          <a:prstGeom prst="rect">
            <a:avLst/>
          </a:prstGeom>
          <a:noFill/>
          <a:ln>
            <a:noFill/>
          </a:ln>
        </p:spPr>
        <p:txBody>
          <a:bodyPr anchorCtr="0" anchor="t" bIns="0" lIns="0" spcFirstLastPara="1" rIns="0" wrap="square" tIns="0">
            <a:spAutoFit/>
          </a:bodyPr>
          <a:lstStyle/>
          <a:p>
            <a:pPr indent="-280669" lvl="1" marL="561339" marR="0" rtl="0" algn="l">
              <a:lnSpc>
                <a:spcPct val="100000"/>
              </a:lnSpc>
              <a:spcBef>
                <a:spcPts val="1000"/>
              </a:spcBef>
              <a:spcAft>
                <a:spcPts val="0"/>
              </a:spcAft>
              <a:buClr>
                <a:schemeClr val="dk1"/>
              </a:buClr>
              <a:buSzPts val="3200"/>
              <a:buFont typeface="Arial"/>
              <a:buChar char="•"/>
            </a:pPr>
            <a:r>
              <a:rPr b="1" i="0" lang="en-US" sz="3200" u="none" cap="none" strike="noStrike">
                <a:solidFill>
                  <a:schemeClr val="dk1"/>
                </a:solidFill>
                <a:latin typeface="Georgia"/>
                <a:ea typeface="Georgia"/>
                <a:cs typeface="Georgia"/>
                <a:sym typeface="Georgia"/>
              </a:rPr>
              <a:t>Park Dominance:</a:t>
            </a:r>
            <a:r>
              <a:rPr b="0" i="0" lang="en-US" sz="3200" u="none" cap="none" strike="noStrike">
                <a:solidFill>
                  <a:schemeClr val="dk1"/>
                </a:solidFill>
                <a:latin typeface="Georgia"/>
                <a:ea typeface="Georgia"/>
                <a:cs typeface="Georgia"/>
                <a:sym typeface="Georgia"/>
              </a:rPr>
              <a:t> They are the ultimate survivors, making up nearly 80% of Yellowstone's forests</a:t>
            </a:r>
            <a:r>
              <a:rPr b="0" i="0" lang="en-US" sz="3200" u="none" cap="none" strike="noStrike">
                <a:solidFill>
                  <a:srgbClr val="000000"/>
                </a:solidFill>
                <a:latin typeface="Georgia"/>
                <a:ea typeface="Georgia"/>
                <a:cs typeface="Georgia"/>
                <a:sym typeface="Georgia"/>
              </a:rPr>
              <a:t>.</a:t>
            </a:r>
            <a:endParaRPr/>
          </a:p>
          <a:p>
            <a:pPr indent="-280669" lvl="1" marL="561339" marR="0" rtl="0" algn="l">
              <a:lnSpc>
                <a:spcPct val="100000"/>
              </a:lnSpc>
              <a:spcBef>
                <a:spcPts val="100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Physical Adaptation</a:t>
            </a:r>
            <a:r>
              <a:rPr b="1" i="0" lang="en-US" sz="3200" u="none" cap="none" strike="noStrike">
                <a:solidFill>
                  <a:schemeClr val="dk1"/>
                </a:solidFill>
                <a:latin typeface="Georgia"/>
                <a:ea typeface="Georgia"/>
                <a:cs typeface="Georgia"/>
                <a:sym typeface="Georgia"/>
              </a:rPr>
              <a:t>:</a:t>
            </a:r>
            <a:r>
              <a:rPr b="0" i="0" lang="en-US" sz="3200" u="none" cap="none" strike="noStrike">
                <a:solidFill>
                  <a:schemeClr val="dk1"/>
                </a:solidFill>
                <a:latin typeface="Georgia"/>
                <a:ea typeface="Georgia"/>
                <a:cs typeface="Georgia"/>
                <a:sym typeface="Georgia"/>
              </a:rPr>
              <a:t> They produce "serotinous cones" that are tightly sealed shut by a sticky resin. The cones require the intense heat of a forest fire (at least 45°C) to melt the resin and release seeds.</a:t>
            </a:r>
            <a:endParaRPr/>
          </a:p>
          <a:p>
            <a:pPr indent="-280669" lvl="1" marL="561339" marR="0" rtl="0" algn="l">
              <a:lnSpc>
                <a:spcPct val="100000"/>
              </a:lnSpc>
              <a:spcBef>
                <a:spcPts val="1000"/>
              </a:spcBef>
              <a:spcAft>
                <a:spcPts val="0"/>
              </a:spcAft>
              <a:buClr>
                <a:schemeClr val="dk1"/>
              </a:buClr>
              <a:buSzPts val="3200"/>
              <a:buFont typeface="Arial"/>
              <a:buChar char="•"/>
            </a:pPr>
            <a:r>
              <a:rPr b="1" lang="en-US" sz="3200">
                <a:solidFill>
                  <a:schemeClr val="dk1"/>
                </a:solidFill>
                <a:latin typeface="Georgia"/>
                <a:ea typeface="Georgia"/>
                <a:cs typeface="Georgia"/>
                <a:sym typeface="Georgia"/>
              </a:rPr>
              <a:t>Life-cycle Adaptation</a:t>
            </a:r>
            <a:r>
              <a:rPr b="1" i="0" lang="en-US" sz="3200" u="none" cap="none" strike="noStrike">
                <a:solidFill>
                  <a:schemeClr val="dk1"/>
                </a:solidFill>
                <a:latin typeface="Georgia"/>
                <a:ea typeface="Georgia"/>
                <a:cs typeface="Georgia"/>
                <a:sym typeface="Georgia"/>
              </a:rPr>
              <a:t>:</a:t>
            </a:r>
            <a:r>
              <a:rPr b="0" i="0" lang="en-US" sz="3200" u="none" cap="none" strike="noStrike">
                <a:solidFill>
                  <a:schemeClr val="dk1"/>
                </a:solidFill>
                <a:latin typeface="Georgia"/>
                <a:ea typeface="Georgia"/>
                <a:cs typeface="Georgia"/>
                <a:sym typeface="Georgia"/>
              </a:rPr>
              <a:t> Seeds are released onto a bed of nutrient-rich ash after the fire clears out competing plants.</a:t>
            </a:r>
            <a:r>
              <a:rPr lang="en-US" sz="3200">
                <a:solidFill>
                  <a:schemeClr val="dk1"/>
                </a:solidFill>
                <a:latin typeface="Georgia"/>
                <a:ea typeface="Georgia"/>
                <a:cs typeface="Georgia"/>
                <a:sym typeface="Georgia"/>
              </a:rPr>
              <a:t> The </a:t>
            </a:r>
            <a:r>
              <a:rPr lang="en-US" sz="3200">
                <a:solidFill>
                  <a:schemeClr val="dk1"/>
                </a:solidFill>
                <a:latin typeface="Georgia"/>
                <a:ea typeface="Georgia"/>
                <a:cs typeface="Georgia"/>
                <a:sym typeface="Georgia"/>
              </a:rPr>
              <a:t>lodgepole</a:t>
            </a:r>
            <a:r>
              <a:rPr lang="en-US" sz="3200">
                <a:solidFill>
                  <a:schemeClr val="dk1"/>
                </a:solidFill>
                <a:latin typeface="Georgia"/>
                <a:ea typeface="Georgia"/>
                <a:cs typeface="Georgia"/>
                <a:sym typeface="Georgia"/>
              </a:rPr>
              <a:t> pine ensures its offsprings land in an ideal nursery: a sunlit clearing, devoid of competing plants, resting on a bed of highly </a:t>
            </a:r>
            <a:r>
              <a:rPr lang="en-US" sz="3200">
                <a:solidFill>
                  <a:schemeClr val="dk1"/>
                </a:solidFill>
                <a:latin typeface="Georgia"/>
                <a:ea typeface="Georgia"/>
                <a:cs typeface="Georgia"/>
                <a:sym typeface="Georgia"/>
              </a:rPr>
              <a:t>nutritious</a:t>
            </a:r>
            <a:r>
              <a:rPr lang="en-US" sz="3200">
                <a:solidFill>
                  <a:schemeClr val="dk1"/>
                </a:solidFill>
                <a:latin typeface="Georgia"/>
                <a:ea typeface="Georgia"/>
                <a:cs typeface="Georgia"/>
                <a:sym typeface="Georgia"/>
              </a:rPr>
              <a:t> ash.</a:t>
            </a:r>
            <a:r>
              <a:rPr lang="en-US" sz="3200">
                <a:solidFill>
                  <a:schemeClr val="dk1"/>
                </a:solidFill>
                <a:latin typeface="Georgia"/>
                <a:ea typeface="Georgia"/>
                <a:cs typeface="Georgia"/>
                <a:sym typeface="Georgia"/>
              </a:rPr>
              <a:t> </a:t>
            </a:r>
            <a:endParaRPr b="0" i="0" sz="3200" u="none" cap="none" strike="noStrike">
              <a:solidFill>
                <a:srgbClr val="000000"/>
              </a:solidFill>
              <a:latin typeface="Georgia"/>
              <a:ea typeface="Georgia"/>
              <a:cs typeface="Georgia"/>
              <a:sym typeface="Georgia"/>
            </a:endParaRPr>
          </a:p>
        </p:txBody>
      </p:sp>
      <p:sp>
        <p:nvSpPr>
          <p:cNvPr id="189" name="Google Shape;189;p9"/>
          <p:cNvSpPr/>
          <p:nvPr/>
        </p:nvSpPr>
        <p:spPr>
          <a:xfrm>
            <a:off x="15719832" y="7367894"/>
            <a:ext cx="4681245" cy="1006468"/>
          </a:xfrm>
          <a:custGeom>
            <a:rect b="b" l="l" r="r" t="t"/>
            <a:pathLst>
              <a:path extrusionOk="0" h="1006468" w="4681245">
                <a:moveTo>
                  <a:pt x="0" y="0"/>
                </a:moveTo>
                <a:lnTo>
                  <a:pt x="4681245" y="0"/>
                </a:lnTo>
                <a:lnTo>
                  <a:pt x="4681245" y="1006468"/>
                </a:lnTo>
                <a:lnTo>
                  <a:pt x="0" y="1006468"/>
                </a:lnTo>
                <a:lnTo>
                  <a:pt x="0" y="0"/>
                </a:lnTo>
                <a:close/>
              </a:path>
            </a:pathLst>
          </a:custGeom>
          <a:blipFill rotWithShape="1">
            <a:blip r:embed="rId7">
              <a:alphaModFix/>
            </a:blip>
            <a:stretch>
              <a:fillRect b="0" l="0" r="0" t="0"/>
            </a:stretch>
          </a:blipFill>
          <a:ln>
            <a:noFill/>
          </a:ln>
        </p:spPr>
      </p:sp>
      <p:sp>
        <p:nvSpPr>
          <p:cNvPr id="190" name="Google Shape;190;p9"/>
          <p:cNvSpPr/>
          <p:nvPr/>
        </p:nvSpPr>
        <p:spPr>
          <a:xfrm rot="3924864">
            <a:off x="14847881" y="4209714"/>
            <a:ext cx="2977619" cy="4114800"/>
          </a:xfrm>
          <a:custGeom>
            <a:rect b="b" l="l" r="r" t="t"/>
            <a:pathLst>
              <a:path extrusionOk="0" h="4114800" w="2977619">
                <a:moveTo>
                  <a:pt x="0" y="0"/>
                </a:moveTo>
                <a:lnTo>
                  <a:pt x="2977619" y="0"/>
                </a:lnTo>
                <a:lnTo>
                  <a:pt x="2977619" y="4114800"/>
                </a:lnTo>
                <a:lnTo>
                  <a:pt x="0" y="4114800"/>
                </a:lnTo>
                <a:lnTo>
                  <a:pt x="0" y="0"/>
                </a:lnTo>
                <a:close/>
              </a:path>
            </a:pathLst>
          </a:custGeom>
          <a:blipFill rotWithShape="1">
            <a:blip r:embed="rId8">
              <a:alphaModFix/>
            </a:blip>
            <a:stretch>
              <a:fillRect b="0" l="0" r="0" t="0"/>
            </a:stretch>
          </a:blipFill>
          <a:ln>
            <a:noFill/>
          </a:ln>
        </p:spPr>
      </p:sp>
      <p:sp>
        <p:nvSpPr>
          <p:cNvPr id="191" name="Google Shape;191;p9"/>
          <p:cNvSpPr/>
          <p:nvPr/>
        </p:nvSpPr>
        <p:spPr>
          <a:xfrm rot="-650038">
            <a:off x="9661202" y="6148448"/>
            <a:ext cx="7162832" cy="3445377"/>
          </a:xfrm>
          <a:custGeom>
            <a:rect b="b" l="l" r="r" t="t"/>
            <a:pathLst>
              <a:path extrusionOk="0" h="3856722" w="7585080">
                <a:moveTo>
                  <a:pt x="0" y="0"/>
                </a:moveTo>
                <a:lnTo>
                  <a:pt x="7585080" y="0"/>
                </a:lnTo>
                <a:lnTo>
                  <a:pt x="7585080" y="3856722"/>
                </a:lnTo>
                <a:lnTo>
                  <a:pt x="0" y="3856722"/>
                </a:lnTo>
                <a:lnTo>
                  <a:pt x="0" y="0"/>
                </a:lnTo>
                <a:close/>
              </a:path>
            </a:pathLst>
          </a:custGeom>
          <a:blipFill rotWithShape="1">
            <a:blip r:embed="rId9">
              <a:alphaModFix/>
            </a:blip>
            <a:stretch>
              <a:fillRect b="0" l="0" r="0" t="0"/>
            </a:stretch>
          </a:blipFill>
          <a:ln>
            <a:noFill/>
          </a:ln>
        </p:spPr>
      </p:sp>
      <p:sp>
        <p:nvSpPr>
          <p:cNvPr id="192" name="Google Shape;192;p9"/>
          <p:cNvSpPr txBox="1"/>
          <p:nvPr/>
        </p:nvSpPr>
        <p:spPr>
          <a:xfrm>
            <a:off x="-5" y="0"/>
            <a:ext cx="170832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7000" u="none" cap="none" strike="noStrike">
                <a:solidFill>
                  <a:srgbClr val="D46619"/>
                </a:solidFill>
                <a:latin typeface="Georgia"/>
                <a:ea typeface="Georgia"/>
                <a:cs typeface="Georgia"/>
                <a:sym typeface="Georgia"/>
              </a:rPr>
              <a:t>Lodgepole Pine</a:t>
            </a:r>
            <a:endParaRPr sz="7000"/>
          </a:p>
        </p:txBody>
      </p:sp>
      <p:pic>
        <p:nvPicPr>
          <p:cNvPr id="193" name="Google Shape;193;p9"/>
          <p:cNvPicPr preferRelativeResize="0"/>
          <p:nvPr/>
        </p:nvPicPr>
        <p:blipFill rotWithShape="1">
          <a:blip r:embed="rId10">
            <a:alphaModFix/>
          </a:blip>
          <a:srcRect b="0" l="0" r="0" t="0"/>
          <a:stretch/>
        </p:blipFill>
        <p:spPr>
          <a:xfrm rot="650498">
            <a:off x="3502306" y="6311661"/>
            <a:ext cx="5045276" cy="34170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2"/>
                                        </p:tgtEl>
                                        <p:attrNameLst>
                                          <p:attrName>style.visibility</p:attrName>
                                        </p:attrNameLst>
                                      </p:cBhvr>
                                      <p:to>
                                        <p:strVal val="visible"/>
                                      </p:to>
                                    </p:set>
                                    <p:anim calcmode="lin" valueType="num">
                                      <p:cBhvr additive="base">
                                        <p:cTn dur="1000"/>
                                        <p:tgtEl>
                                          <p:spTgt spid="19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anim calcmode="lin" valueType="num">
                                      <p:cBhvr additive="base">
                                        <p:cTn dur="1000"/>
                                        <p:tgtEl>
                                          <p:spTgt spid="188">
                                            <p:txEl>
                                              <p:pRg end="0" st="0"/>
                                            </p:txEl>
                                          </p:spTgt>
                                        </p:tgtEl>
                                        <p:attrNameLst>
                                          <p:attrName>ppt_w</p:attrName>
                                        </p:attrNameLst>
                                      </p:cBhvr>
                                      <p:tavLst>
                                        <p:tav fmla="" tm="0">
                                          <p:val>
                                            <p:strVal val="0"/>
                                          </p:val>
                                        </p:tav>
                                        <p:tav fmla="" tm="100000">
                                          <p:val>
                                            <p:strVal val="#ppt_w"/>
                                          </p:val>
                                        </p:tav>
                                      </p:tavLst>
                                    </p:anim>
                                    <p:anim calcmode="lin" valueType="num">
                                      <p:cBhvr additive="base">
                                        <p:cTn dur="1000"/>
                                        <p:tgtEl>
                                          <p:spTgt spid="18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8">
                                            <p:txEl>
                                              <p:pRg end="1" st="1"/>
                                            </p:txEl>
                                          </p:spTgt>
                                        </p:tgtEl>
                                        <p:attrNameLst>
                                          <p:attrName>style.visibility</p:attrName>
                                        </p:attrNameLst>
                                      </p:cBhvr>
                                      <p:to>
                                        <p:strVal val="visible"/>
                                      </p:to>
                                    </p:set>
                                    <p:anim calcmode="lin" valueType="num">
                                      <p:cBhvr additive="base">
                                        <p:cTn dur="1000"/>
                                        <p:tgtEl>
                                          <p:spTgt spid="188">
                                            <p:txEl>
                                              <p:pRg end="1" st="1"/>
                                            </p:txEl>
                                          </p:spTgt>
                                        </p:tgtEl>
                                        <p:attrNameLst>
                                          <p:attrName>ppt_w</p:attrName>
                                        </p:attrNameLst>
                                      </p:cBhvr>
                                      <p:tavLst>
                                        <p:tav fmla="" tm="0">
                                          <p:val>
                                            <p:strVal val="0"/>
                                          </p:val>
                                        </p:tav>
                                        <p:tav fmla="" tm="100000">
                                          <p:val>
                                            <p:strVal val="#ppt_w"/>
                                          </p:val>
                                        </p:tav>
                                      </p:tavLst>
                                    </p:anim>
                                    <p:anim calcmode="lin" valueType="num">
                                      <p:cBhvr additive="base">
                                        <p:cTn dur="1000"/>
                                        <p:tgtEl>
                                          <p:spTgt spid="18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8">
                                            <p:txEl>
                                              <p:pRg end="2" st="2"/>
                                            </p:txEl>
                                          </p:spTgt>
                                        </p:tgtEl>
                                        <p:attrNameLst>
                                          <p:attrName>style.visibility</p:attrName>
                                        </p:attrNameLst>
                                      </p:cBhvr>
                                      <p:to>
                                        <p:strVal val="visible"/>
                                      </p:to>
                                    </p:set>
                                    <p:anim calcmode="lin" valueType="num">
                                      <p:cBhvr additive="base">
                                        <p:cTn dur="1000"/>
                                        <p:tgtEl>
                                          <p:spTgt spid="188">
                                            <p:txEl>
                                              <p:pRg end="2" st="2"/>
                                            </p:txEl>
                                          </p:spTgt>
                                        </p:tgtEl>
                                        <p:attrNameLst>
                                          <p:attrName>ppt_w</p:attrName>
                                        </p:attrNameLst>
                                      </p:cBhvr>
                                      <p:tavLst>
                                        <p:tav fmla="" tm="0">
                                          <p:val>
                                            <p:strVal val="0"/>
                                          </p:val>
                                        </p:tav>
                                        <p:tav fmla="" tm="100000">
                                          <p:val>
                                            <p:strVal val="#ppt_w"/>
                                          </p:val>
                                        </p:tav>
                                      </p:tavLst>
                                    </p:anim>
                                    <p:anim calcmode="lin" valueType="num">
                                      <p:cBhvr additive="base">
                                        <p:cTn dur="1000"/>
                                        <p:tgtEl>
                                          <p:spTgt spid="18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3"/>
                                        </p:tgtEl>
                                        <p:attrNameLst>
                                          <p:attrName>style.visibility</p:attrName>
                                        </p:attrNameLst>
                                      </p:cBhvr>
                                      <p:to>
                                        <p:strVal val="visible"/>
                                      </p:to>
                                    </p:set>
                                    <p:anim calcmode="lin" valueType="num">
                                      <p:cBhvr additive="base">
                                        <p:cTn dur="1000"/>
                                        <p:tgtEl>
                                          <p:spTgt spid="193"/>
                                        </p:tgtEl>
                                        <p:attrNameLst>
                                          <p:attrName>ppt_w</p:attrName>
                                        </p:attrNameLst>
                                      </p:cBhvr>
                                      <p:tavLst>
                                        <p:tav fmla="" tm="0">
                                          <p:val>
                                            <p:strVal val="0"/>
                                          </p:val>
                                        </p:tav>
                                        <p:tav fmla="" tm="100000">
                                          <p:val>
                                            <p:strVal val="#ppt_w"/>
                                          </p:val>
                                        </p:tav>
                                      </p:tavLst>
                                    </p:anim>
                                    <p:anim calcmode="lin" valueType="num">
                                      <p:cBhvr additive="base">
                                        <p:cTn dur="1000"/>
                                        <p:tgtEl>
                                          <p:spTgt spid="1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
                                        </p:tgtEl>
                                        <p:attrNameLst>
                                          <p:attrName>style.visibility</p:attrName>
                                        </p:attrNameLst>
                                      </p:cBhvr>
                                      <p:to>
                                        <p:strVal val="visible"/>
                                      </p:to>
                                    </p:set>
                                    <p:anim calcmode="lin" valueType="num">
                                      <p:cBhvr additive="base">
                                        <p:cTn dur="1000"/>
                                        <p:tgtEl>
                                          <p:spTgt spid="191"/>
                                        </p:tgtEl>
                                        <p:attrNameLst>
                                          <p:attrName>ppt_w</p:attrName>
                                        </p:attrNameLst>
                                      </p:cBhvr>
                                      <p:tavLst>
                                        <p:tav fmla="" tm="0">
                                          <p:val>
                                            <p:strVal val="0"/>
                                          </p:val>
                                        </p:tav>
                                        <p:tav fmla="" tm="100000">
                                          <p:val>
                                            <p:strVal val="#ppt_w"/>
                                          </p:val>
                                        </p:tav>
                                      </p:tavLst>
                                    </p:anim>
                                    <p:anim calcmode="lin" valueType="num">
                                      <p:cBhvr additive="base">
                                        <p:cTn dur="1000"/>
                                        <p:tgtEl>
                                          <p:spTgt spid="19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