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Bobby Jones" charset="1" panose="00000000000000000000"/>
      <p:regular r:id="rId19"/>
    </p:embeddedFont>
    <p:embeddedFont>
      <p:font typeface="Dosis" charset="1" panose="02010503020202060003"/>
      <p:regular r:id="rId20"/>
    </p:embeddedFont>
    <p:embeddedFont>
      <p:font typeface="Dosis Bold" charset="1" panose="02010803020202060003"/>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8.png" Type="http://schemas.openxmlformats.org/officeDocument/2006/relationships/image"/><Relationship Id="rId4" Target="../media/image59.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30.png" Type="http://schemas.openxmlformats.org/officeDocument/2006/relationships/image"/><Relationship Id="rId12" Target="../media/image31.svg" Type="http://schemas.openxmlformats.org/officeDocument/2006/relationships/image"/><Relationship Id="rId2" Target="../media/image1.png" Type="http://schemas.openxmlformats.org/officeDocument/2006/relationships/image"/><Relationship Id="rId3" Target="../media/image22.png" Type="http://schemas.openxmlformats.org/officeDocument/2006/relationships/image"/><Relationship Id="rId4" Target="../media/image23.svg" Type="http://schemas.openxmlformats.org/officeDocument/2006/relationships/image"/><Relationship Id="rId5" Target="../media/image24.png" Type="http://schemas.openxmlformats.org/officeDocument/2006/relationships/image"/><Relationship Id="rId6" Target="../media/image25.svg" Type="http://schemas.openxmlformats.org/officeDocument/2006/relationships/image"/><Relationship Id="rId7" Target="../media/image26.png" Type="http://schemas.openxmlformats.org/officeDocument/2006/relationships/image"/><Relationship Id="rId8" Target="../media/image27.svg" Type="http://schemas.openxmlformats.org/officeDocument/2006/relationships/image"/><Relationship Id="rId9" Target="../media/image28.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9.svg" Type="http://schemas.openxmlformats.org/officeDocument/2006/relationships/image"/><Relationship Id="rId11" Target="../media/image40.png" Type="http://schemas.openxmlformats.org/officeDocument/2006/relationships/image"/><Relationship Id="rId12" Target="../media/image41.svg" Type="http://schemas.openxmlformats.org/officeDocument/2006/relationships/image"/><Relationship Id="rId13" Target="../media/image42.png" Type="http://schemas.openxmlformats.org/officeDocument/2006/relationships/image"/><Relationship Id="rId14" Target="../media/image43.svg" Type="http://schemas.openxmlformats.org/officeDocument/2006/relationships/image"/><Relationship Id="rId15" Target="../media/image60.png" Type="http://schemas.openxmlformats.org/officeDocument/2006/relationships/image"/><Relationship Id="rId2" Target="../media/image1.pn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media/image34.png" Type="http://schemas.openxmlformats.org/officeDocument/2006/relationships/image"/><Relationship Id="rId6" Target="../media/image35.svg" Type="http://schemas.openxmlformats.org/officeDocument/2006/relationships/image"/><Relationship Id="rId7" Target="../media/image36.png" Type="http://schemas.openxmlformats.org/officeDocument/2006/relationships/image"/><Relationship Id="rId8" Target="../media/image37.svg" Type="http://schemas.openxmlformats.org/officeDocument/2006/relationships/image"/><Relationship Id="rId9" Target="../media/image38.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4.sv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1.png" Type="http://schemas.openxmlformats.org/officeDocument/2006/relationships/image"/><Relationship Id="rId8" Target="../media/image62.svg" Type="http://schemas.openxmlformats.org/officeDocument/2006/relationships/image"/><Relationship Id="rId9" Target="../media/image6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svg" Type="http://schemas.openxmlformats.org/officeDocument/2006/relationships/image"/><Relationship Id="rId2" Target="../media/image1.png" Type="http://schemas.openxmlformats.org/officeDocument/2006/relationships/image"/><Relationship Id="rId3" Target="../media/image16.png" Type="http://schemas.openxmlformats.org/officeDocument/2006/relationships/image"/><Relationship Id="rId4" Target="../media/image17.sv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30.png" Type="http://schemas.openxmlformats.org/officeDocument/2006/relationships/image"/><Relationship Id="rId12" Target="../media/image31.svg" Type="http://schemas.openxmlformats.org/officeDocument/2006/relationships/image"/><Relationship Id="rId2" Target="../media/image1.png" Type="http://schemas.openxmlformats.org/officeDocument/2006/relationships/image"/><Relationship Id="rId3" Target="../media/image22.png" Type="http://schemas.openxmlformats.org/officeDocument/2006/relationships/image"/><Relationship Id="rId4" Target="../media/image23.svg" Type="http://schemas.openxmlformats.org/officeDocument/2006/relationships/image"/><Relationship Id="rId5" Target="../media/image24.png" Type="http://schemas.openxmlformats.org/officeDocument/2006/relationships/image"/><Relationship Id="rId6" Target="../media/image25.svg" Type="http://schemas.openxmlformats.org/officeDocument/2006/relationships/image"/><Relationship Id="rId7" Target="../media/image26.png" Type="http://schemas.openxmlformats.org/officeDocument/2006/relationships/image"/><Relationship Id="rId8" Target="../media/image27.svg" Type="http://schemas.openxmlformats.org/officeDocument/2006/relationships/image"/><Relationship Id="rId9" Target="../media/image2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9.svg" Type="http://schemas.openxmlformats.org/officeDocument/2006/relationships/image"/><Relationship Id="rId11" Target="../media/image40.png" Type="http://schemas.openxmlformats.org/officeDocument/2006/relationships/image"/><Relationship Id="rId12" Target="../media/image41.svg" Type="http://schemas.openxmlformats.org/officeDocument/2006/relationships/image"/><Relationship Id="rId13" Target="../media/image42.png" Type="http://schemas.openxmlformats.org/officeDocument/2006/relationships/image"/><Relationship Id="rId14" Target="../media/image43.svg" Type="http://schemas.openxmlformats.org/officeDocument/2006/relationships/image"/><Relationship Id="rId15" Target="../media/image44.jpeg" Type="http://schemas.openxmlformats.org/officeDocument/2006/relationships/image"/><Relationship Id="rId2" Target="../media/image1.pn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media/image34.png" Type="http://schemas.openxmlformats.org/officeDocument/2006/relationships/image"/><Relationship Id="rId6" Target="../media/image35.svg" Type="http://schemas.openxmlformats.org/officeDocument/2006/relationships/image"/><Relationship Id="rId7" Target="../media/image36.png" Type="http://schemas.openxmlformats.org/officeDocument/2006/relationships/image"/><Relationship Id="rId8" Target="../media/image37.svg" Type="http://schemas.openxmlformats.org/officeDocument/2006/relationships/image"/><Relationship Id="rId9" Target="../media/image38.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5.png" Type="http://schemas.openxmlformats.org/officeDocument/2006/relationships/image"/><Relationship Id="rId4" Target="../media/image46.svg" Type="http://schemas.openxmlformats.org/officeDocument/2006/relationships/image"/><Relationship Id="rId5" Target="../media/image47.jpeg" Type="http://schemas.openxmlformats.org/officeDocument/2006/relationships/image"/><Relationship Id="rId6" Target="../media/image48.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9.jpeg" Type="http://schemas.openxmlformats.org/officeDocument/2006/relationships/image"/><Relationship Id="rId4" Target="../media/image50.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1.jpeg" Type="http://schemas.openxmlformats.org/officeDocument/2006/relationships/image"/><Relationship Id="rId4" Target="../media/image45.png" Type="http://schemas.openxmlformats.org/officeDocument/2006/relationships/image"/><Relationship Id="rId5" Target="../media/image46.svg" Type="http://schemas.openxmlformats.org/officeDocument/2006/relationships/image"/><Relationship Id="rId6" Target="../media/image52.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3.png" Type="http://schemas.openxmlformats.org/officeDocument/2006/relationships/image"/><Relationship Id="rId4" Target="../media/image54.svg" Type="http://schemas.openxmlformats.org/officeDocument/2006/relationships/image"/><Relationship Id="rId5" Target="../media/image55.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5.png" Type="http://schemas.openxmlformats.org/officeDocument/2006/relationships/image"/><Relationship Id="rId4" Target="../media/image46.svg" Type="http://schemas.openxmlformats.org/officeDocument/2006/relationships/image"/><Relationship Id="rId5" Target="../media/image56.jpeg" Type="http://schemas.openxmlformats.org/officeDocument/2006/relationships/image"/><Relationship Id="rId6" Target="../media/image57.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10287000" y="0"/>
                </a:moveTo>
                <a:lnTo>
                  <a:pt x="10287000" y="18288000"/>
                </a:lnTo>
                <a:lnTo>
                  <a:pt x="0" y="18288000"/>
                </a:lnTo>
                <a:lnTo>
                  <a:pt x="0" y="0"/>
                </a:lnTo>
                <a:lnTo>
                  <a:pt x="10287000" y="0"/>
                </a:lnTo>
                <a:close/>
              </a:path>
            </a:pathLst>
          </a:custGeom>
          <a:blipFill>
            <a:blip r:embed="rId2"/>
            <a:stretch>
              <a:fillRect l="-83333" t="0" r="-83333" b="0"/>
            </a:stretch>
          </a:blipFill>
        </p:spPr>
      </p:sp>
      <p:sp>
        <p:nvSpPr>
          <p:cNvPr name="TextBox 3" id="3"/>
          <p:cNvSpPr txBox="true"/>
          <p:nvPr/>
        </p:nvSpPr>
        <p:spPr>
          <a:xfrm rot="0">
            <a:off x="5537744" y="7450019"/>
            <a:ext cx="7212511" cy="455295"/>
          </a:xfrm>
          <a:prstGeom prst="rect">
            <a:avLst/>
          </a:prstGeom>
        </p:spPr>
        <p:txBody>
          <a:bodyPr anchor="t" rtlCol="false" tIns="0" lIns="0" bIns="0" rIns="0">
            <a:spAutoFit/>
          </a:bodyPr>
          <a:lstStyle/>
          <a:p>
            <a:pPr algn="ctr">
              <a:lnSpc>
                <a:spcPts val="3300"/>
              </a:lnSpc>
              <a:spcBef>
                <a:spcPct val="0"/>
              </a:spcBef>
            </a:pPr>
            <a:r>
              <a:rPr lang="en-US" sz="3300" spc="415">
                <a:solidFill>
                  <a:srgbClr val="5A8884"/>
                </a:solidFill>
                <a:latin typeface="Bobby Jones"/>
                <a:ea typeface="Bobby Jones"/>
                <a:cs typeface="Bobby Jones"/>
                <a:sym typeface="Bobby Jones"/>
              </a:rPr>
              <a:t>TEAM 2 COMPANY</a:t>
            </a:r>
          </a:p>
        </p:txBody>
      </p:sp>
      <p:sp>
        <p:nvSpPr>
          <p:cNvPr name="Freeform 4" id="4"/>
          <p:cNvSpPr/>
          <p:nvPr/>
        </p:nvSpPr>
        <p:spPr>
          <a:xfrm flipH="false" flipV="false" rot="-391693">
            <a:off x="14522867" y="4779758"/>
            <a:ext cx="2792931" cy="4845779"/>
          </a:xfrm>
          <a:custGeom>
            <a:avLst/>
            <a:gdLst/>
            <a:ahLst/>
            <a:cxnLst/>
            <a:rect r="r" b="b" t="t" l="l"/>
            <a:pathLst>
              <a:path h="4845779" w="2792931">
                <a:moveTo>
                  <a:pt x="0" y="0"/>
                </a:moveTo>
                <a:lnTo>
                  <a:pt x="2792931" y="0"/>
                </a:lnTo>
                <a:lnTo>
                  <a:pt x="2792931" y="4845779"/>
                </a:lnTo>
                <a:lnTo>
                  <a:pt x="0" y="484577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3272705">
            <a:off x="12732643" y="-388180"/>
            <a:ext cx="6256986" cy="5415137"/>
          </a:xfrm>
          <a:custGeom>
            <a:avLst/>
            <a:gdLst/>
            <a:ahLst/>
            <a:cxnLst/>
            <a:rect r="r" b="b" t="t" l="l"/>
            <a:pathLst>
              <a:path h="5415137" w="6256986">
                <a:moveTo>
                  <a:pt x="0" y="0"/>
                </a:moveTo>
                <a:lnTo>
                  <a:pt x="6256986" y="0"/>
                </a:lnTo>
                <a:lnTo>
                  <a:pt x="6256986" y="5415137"/>
                </a:lnTo>
                <a:lnTo>
                  <a:pt x="0" y="54151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9816898">
            <a:off x="11648448" y="531614"/>
            <a:ext cx="1367125" cy="1339782"/>
          </a:xfrm>
          <a:custGeom>
            <a:avLst/>
            <a:gdLst/>
            <a:ahLst/>
            <a:cxnLst/>
            <a:rect r="r" b="b" t="t" l="l"/>
            <a:pathLst>
              <a:path h="1339782" w="1367125">
                <a:moveTo>
                  <a:pt x="0" y="0"/>
                </a:moveTo>
                <a:lnTo>
                  <a:pt x="1367125" y="0"/>
                </a:lnTo>
                <a:lnTo>
                  <a:pt x="1367125" y="1339782"/>
                </a:lnTo>
                <a:lnTo>
                  <a:pt x="0" y="13397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6916089">
            <a:off x="-819543" y="5887216"/>
            <a:ext cx="6256986" cy="5415137"/>
          </a:xfrm>
          <a:custGeom>
            <a:avLst/>
            <a:gdLst/>
            <a:ahLst/>
            <a:cxnLst/>
            <a:rect r="r" b="b" t="t" l="l"/>
            <a:pathLst>
              <a:path h="5415137" w="6256986">
                <a:moveTo>
                  <a:pt x="0" y="0"/>
                </a:moveTo>
                <a:lnTo>
                  <a:pt x="6256986" y="0"/>
                </a:lnTo>
                <a:lnTo>
                  <a:pt x="6256986" y="5415137"/>
                </a:lnTo>
                <a:lnTo>
                  <a:pt x="0" y="54151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6383713">
            <a:off x="13121628" y="8422206"/>
            <a:ext cx="1367125" cy="1339782"/>
          </a:xfrm>
          <a:custGeom>
            <a:avLst/>
            <a:gdLst/>
            <a:ahLst/>
            <a:cxnLst/>
            <a:rect r="r" b="b" t="t" l="l"/>
            <a:pathLst>
              <a:path h="1339782" w="1367125">
                <a:moveTo>
                  <a:pt x="0" y="0"/>
                </a:moveTo>
                <a:lnTo>
                  <a:pt x="1367125" y="0"/>
                </a:lnTo>
                <a:lnTo>
                  <a:pt x="1367125" y="1339783"/>
                </a:lnTo>
                <a:lnTo>
                  <a:pt x="0" y="133978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258550">
            <a:off x="-59368" y="628490"/>
            <a:ext cx="4227919" cy="4968708"/>
          </a:xfrm>
          <a:custGeom>
            <a:avLst/>
            <a:gdLst/>
            <a:ahLst/>
            <a:cxnLst/>
            <a:rect r="r" b="b" t="t" l="l"/>
            <a:pathLst>
              <a:path h="4968708" w="4227919">
                <a:moveTo>
                  <a:pt x="0" y="0"/>
                </a:moveTo>
                <a:lnTo>
                  <a:pt x="4227919" y="0"/>
                </a:lnTo>
                <a:lnTo>
                  <a:pt x="4227919" y="4968708"/>
                </a:lnTo>
                <a:lnTo>
                  <a:pt x="0" y="496870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0" id="10"/>
          <p:cNvSpPr/>
          <p:nvPr/>
        </p:nvSpPr>
        <p:spPr>
          <a:xfrm flipH="false" flipV="false" rot="5794347">
            <a:off x="4102822" y="7539438"/>
            <a:ext cx="1648316" cy="1615349"/>
          </a:xfrm>
          <a:custGeom>
            <a:avLst/>
            <a:gdLst/>
            <a:ahLst/>
            <a:cxnLst/>
            <a:rect r="r" b="b" t="t" l="l"/>
            <a:pathLst>
              <a:path h="1615349" w="1648316">
                <a:moveTo>
                  <a:pt x="0" y="0"/>
                </a:moveTo>
                <a:lnTo>
                  <a:pt x="1648316" y="0"/>
                </a:lnTo>
                <a:lnTo>
                  <a:pt x="1648316" y="1615349"/>
                </a:lnTo>
                <a:lnTo>
                  <a:pt x="0" y="161534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1" id="11"/>
          <p:cNvSpPr/>
          <p:nvPr/>
        </p:nvSpPr>
        <p:spPr>
          <a:xfrm flipH="false" flipV="false" rot="6383713">
            <a:off x="3758584" y="1803966"/>
            <a:ext cx="1181323" cy="1157696"/>
          </a:xfrm>
          <a:custGeom>
            <a:avLst/>
            <a:gdLst/>
            <a:ahLst/>
            <a:cxnLst/>
            <a:rect r="r" b="b" t="t" l="l"/>
            <a:pathLst>
              <a:path h="1157696" w="1181323">
                <a:moveTo>
                  <a:pt x="0" y="0"/>
                </a:moveTo>
                <a:lnTo>
                  <a:pt x="1181323" y="0"/>
                </a:lnTo>
                <a:lnTo>
                  <a:pt x="1181323" y="1157696"/>
                </a:lnTo>
                <a:lnTo>
                  <a:pt x="0" y="115769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2" id="12"/>
          <p:cNvSpPr txBox="true"/>
          <p:nvPr/>
        </p:nvSpPr>
        <p:spPr>
          <a:xfrm rot="0">
            <a:off x="2867455" y="3313367"/>
            <a:ext cx="12553091" cy="3926966"/>
          </a:xfrm>
          <a:prstGeom prst="rect">
            <a:avLst/>
          </a:prstGeom>
        </p:spPr>
        <p:txBody>
          <a:bodyPr anchor="t" rtlCol="false" tIns="0" lIns="0" bIns="0" rIns="0">
            <a:spAutoFit/>
          </a:bodyPr>
          <a:lstStyle/>
          <a:p>
            <a:pPr algn="ctr">
              <a:lnSpc>
                <a:spcPts val="14948"/>
              </a:lnSpc>
            </a:pPr>
            <a:r>
              <a:rPr lang="en-US" sz="15099" spc="860">
                <a:solidFill>
                  <a:srgbClr val="764652"/>
                </a:solidFill>
                <a:latin typeface="Bobby Jones"/>
                <a:ea typeface="Bobby Jones"/>
                <a:cs typeface="Bobby Jones"/>
                <a:sym typeface="Bobby Jones"/>
              </a:rPr>
              <a:t>Respiratory</a:t>
            </a:r>
          </a:p>
          <a:p>
            <a:pPr algn="ctr">
              <a:lnSpc>
                <a:spcPts val="14948"/>
              </a:lnSpc>
            </a:pPr>
            <a:r>
              <a:rPr lang="en-US" sz="15099" spc="860">
                <a:solidFill>
                  <a:srgbClr val="764652"/>
                </a:solidFill>
                <a:latin typeface="Bobby Jones"/>
                <a:ea typeface="Bobby Jones"/>
                <a:cs typeface="Bobby Jones"/>
                <a:sym typeface="Bobby Jones"/>
              </a:rPr>
              <a:t>system</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10287000" y="0"/>
                </a:moveTo>
                <a:lnTo>
                  <a:pt x="10287000" y="18288000"/>
                </a:lnTo>
                <a:lnTo>
                  <a:pt x="0" y="18288000"/>
                </a:lnTo>
                <a:lnTo>
                  <a:pt x="0" y="0"/>
                </a:lnTo>
                <a:lnTo>
                  <a:pt x="10287000" y="0"/>
                </a:lnTo>
                <a:close/>
              </a:path>
            </a:pathLst>
          </a:custGeom>
          <a:blipFill>
            <a:blip r:embed="rId2"/>
            <a:stretch>
              <a:fillRect l="-83333" t="0" r="-83333" b="0"/>
            </a:stretch>
          </a:blipFill>
        </p:spPr>
      </p:sp>
      <p:sp>
        <p:nvSpPr>
          <p:cNvPr name="Freeform 3" id="3"/>
          <p:cNvSpPr/>
          <p:nvPr/>
        </p:nvSpPr>
        <p:spPr>
          <a:xfrm flipH="false" flipV="false" rot="0">
            <a:off x="2115779" y="257566"/>
            <a:ext cx="5658194" cy="4750088"/>
          </a:xfrm>
          <a:custGeom>
            <a:avLst/>
            <a:gdLst/>
            <a:ahLst/>
            <a:cxnLst/>
            <a:rect r="r" b="b" t="t" l="l"/>
            <a:pathLst>
              <a:path h="4750088" w="5658194">
                <a:moveTo>
                  <a:pt x="0" y="0"/>
                </a:moveTo>
                <a:lnTo>
                  <a:pt x="5658193" y="0"/>
                </a:lnTo>
                <a:lnTo>
                  <a:pt x="5658193" y="4750088"/>
                </a:lnTo>
                <a:lnTo>
                  <a:pt x="0" y="4750088"/>
                </a:lnTo>
                <a:lnTo>
                  <a:pt x="0" y="0"/>
                </a:lnTo>
                <a:close/>
              </a:path>
            </a:pathLst>
          </a:custGeom>
          <a:blipFill>
            <a:blip r:embed="rId3"/>
            <a:stretch>
              <a:fillRect l="0" t="0" r="0" b="0"/>
            </a:stretch>
          </a:blipFill>
        </p:spPr>
      </p:sp>
      <p:sp>
        <p:nvSpPr>
          <p:cNvPr name="Freeform 4" id="4"/>
          <p:cNvSpPr/>
          <p:nvPr/>
        </p:nvSpPr>
        <p:spPr>
          <a:xfrm flipH="false" flipV="false" rot="0">
            <a:off x="9436638" y="5003903"/>
            <a:ext cx="5443686" cy="4763225"/>
          </a:xfrm>
          <a:custGeom>
            <a:avLst/>
            <a:gdLst/>
            <a:ahLst/>
            <a:cxnLst/>
            <a:rect r="r" b="b" t="t" l="l"/>
            <a:pathLst>
              <a:path h="4763225" w="5443686">
                <a:moveTo>
                  <a:pt x="0" y="0"/>
                </a:moveTo>
                <a:lnTo>
                  <a:pt x="5443686" y="0"/>
                </a:lnTo>
                <a:lnTo>
                  <a:pt x="5443686" y="4763225"/>
                </a:lnTo>
                <a:lnTo>
                  <a:pt x="0" y="4763225"/>
                </a:lnTo>
                <a:lnTo>
                  <a:pt x="0" y="0"/>
                </a:lnTo>
                <a:close/>
              </a:path>
            </a:pathLst>
          </a:custGeom>
          <a:blipFill>
            <a:blip r:embed="rId4"/>
            <a:stretch>
              <a:fillRect l="0" t="0" r="0" b="0"/>
            </a:stretch>
          </a:blipFill>
        </p:spPr>
      </p:sp>
      <p:sp>
        <p:nvSpPr>
          <p:cNvPr name="TextBox 5" id="5"/>
          <p:cNvSpPr txBox="true"/>
          <p:nvPr/>
        </p:nvSpPr>
        <p:spPr>
          <a:xfrm rot="0">
            <a:off x="3693185" y="5417229"/>
            <a:ext cx="6028963" cy="847725"/>
          </a:xfrm>
          <a:prstGeom prst="rect">
            <a:avLst/>
          </a:prstGeom>
        </p:spPr>
        <p:txBody>
          <a:bodyPr anchor="t" rtlCol="false" tIns="0" lIns="0" bIns="0" rIns="0">
            <a:spAutoFit/>
          </a:bodyPr>
          <a:lstStyle/>
          <a:p>
            <a:pPr algn="l">
              <a:lnSpc>
                <a:spcPts val="6599"/>
              </a:lnSpc>
            </a:pPr>
            <a:r>
              <a:rPr lang="en-US" sz="5499" spc="181">
                <a:solidFill>
                  <a:srgbClr val="764652"/>
                </a:solidFill>
                <a:latin typeface="Bobby Jones"/>
                <a:ea typeface="Bobby Jones"/>
                <a:cs typeface="Bobby Jones"/>
                <a:sym typeface="Bobby Jones"/>
              </a:rPr>
              <a:t>DIAPHRAGM</a:t>
            </a:r>
          </a:p>
        </p:txBody>
      </p:sp>
      <p:sp>
        <p:nvSpPr>
          <p:cNvPr name="TextBox 6" id="6"/>
          <p:cNvSpPr txBox="true"/>
          <p:nvPr/>
        </p:nvSpPr>
        <p:spPr>
          <a:xfrm rot="0">
            <a:off x="9144000" y="2936128"/>
            <a:ext cx="6028963" cy="1114728"/>
          </a:xfrm>
          <a:prstGeom prst="rect">
            <a:avLst/>
          </a:prstGeom>
        </p:spPr>
        <p:txBody>
          <a:bodyPr anchor="t" rtlCol="false" tIns="0" lIns="0" bIns="0" rIns="0">
            <a:spAutoFit/>
          </a:bodyPr>
          <a:lstStyle/>
          <a:p>
            <a:pPr algn="l">
              <a:lnSpc>
                <a:spcPts val="2977"/>
              </a:lnSpc>
            </a:pPr>
            <a:r>
              <a:rPr lang="en-US" sz="2420">
                <a:solidFill>
                  <a:srgbClr val="50242F"/>
                </a:solidFill>
                <a:latin typeface="Dosis"/>
                <a:ea typeface="Dosis"/>
                <a:cs typeface="Dosis"/>
                <a:sym typeface="Dosis"/>
              </a:rPr>
              <a:t>At the</a:t>
            </a:r>
            <a:r>
              <a:rPr lang="en-US" sz="2420">
                <a:solidFill>
                  <a:srgbClr val="50242F"/>
                </a:solidFill>
                <a:latin typeface="Dosis"/>
                <a:ea typeface="Dosis"/>
                <a:cs typeface="Dosis"/>
                <a:sym typeface="Dosis"/>
              </a:rPr>
              <a:t> end of your bronchi, your bronchioles carry air to your alveoli. There, oxygen transfers from your lungs to your blood.</a:t>
            </a:r>
          </a:p>
        </p:txBody>
      </p:sp>
      <p:sp>
        <p:nvSpPr>
          <p:cNvPr name="TextBox 7" id="7"/>
          <p:cNvSpPr txBox="true"/>
          <p:nvPr/>
        </p:nvSpPr>
        <p:spPr>
          <a:xfrm rot="0">
            <a:off x="10794116" y="1666445"/>
            <a:ext cx="7916320" cy="847725"/>
          </a:xfrm>
          <a:prstGeom prst="rect">
            <a:avLst/>
          </a:prstGeom>
        </p:spPr>
        <p:txBody>
          <a:bodyPr anchor="t" rtlCol="false" tIns="0" lIns="0" bIns="0" rIns="0">
            <a:spAutoFit/>
          </a:bodyPr>
          <a:lstStyle/>
          <a:p>
            <a:pPr algn="l">
              <a:lnSpc>
                <a:spcPts val="6599"/>
              </a:lnSpc>
            </a:pPr>
            <a:r>
              <a:rPr lang="en-US" sz="5499" spc="181">
                <a:solidFill>
                  <a:srgbClr val="764652"/>
                </a:solidFill>
                <a:latin typeface="Bobby Jones"/>
                <a:ea typeface="Bobby Jones"/>
                <a:cs typeface="Bobby Jones"/>
                <a:sym typeface="Bobby Jones"/>
              </a:rPr>
              <a:t>BRONCHIOLES</a:t>
            </a:r>
          </a:p>
        </p:txBody>
      </p:sp>
      <p:sp>
        <p:nvSpPr>
          <p:cNvPr name="TextBox 8" id="8"/>
          <p:cNvSpPr txBox="true"/>
          <p:nvPr/>
        </p:nvSpPr>
        <p:spPr>
          <a:xfrm rot="0">
            <a:off x="8921750" y="1425463"/>
            <a:ext cx="1600795" cy="1520190"/>
          </a:xfrm>
          <a:prstGeom prst="rect">
            <a:avLst/>
          </a:prstGeom>
        </p:spPr>
        <p:txBody>
          <a:bodyPr anchor="t" rtlCol="false" tIns="0" lIns="0" bIns="0" rIns="0">
            <a:spAutoFit/>
          </a:bodyPr>
          <a:lstStyle/>
          <a:p>
            <a:pPr algn="ctr">
              <a:lnSpc>
                <a:spcPts val="11100"/>
              </a:lnSpc>
            </a:pPr>
            <a:r>
              <a:rPr lang="en-US" sz="11100" spc="555">
                <a:solidFill>
                  <a:srgbClr val="764652"/>
                </a:solidFill>
                <a:latin typeface="Bobby Jones"/>
                <a:ea typeface="Bobby Jones"/>
                <a:cs typeface="Bobby Jones"/>
                <a:sym typeface="Bobby Jones"/>
              </a:rPr>
              <a:t>11</a:t>
            </a:r>
          </a:p>
        </p:txBody>
      </p:sp>
      <p:sp>
        <p:nvSpPr>
          <p:cNvPr name="TextBox 9" id="9"/>
          <p:cNvSpPr txBox="true"/>
          <p:nvPr/>
        </p:nvSpPr>
        <p:spPr>
          <a:xfrm rot="0">
            <a:off x="1893529" y="5175353"/>
            <a:ext cx="1600795" cy="1520190"/>
          </a:xfrm>
          <a:prstGeom prst="rect">
            <a:avLst/>
          </a:prstGeom>
        </p:spPr>
        <p:txBody>
          <a:bodyPr anchor="t" rtlCol="false" tIns="0" lIns="0" bIns="0" rIns="0">
            <a:spAutoFit/>
          </a:bodyPr>
          <a:lstStyle/>
          <a:p>
            <a:pPr algn="ctr">
              <a:lnSpc>
                <a:spcPts val="11100"/>
              </a:lnSpc>
            </a:pPr>
            <a:r>
              <a:rPr lang="en-US" sz="11100" spc="188">
                <a:solidFill>
                  <a:srgbClr val="764652"/>
                </a:solidFill>
                <a:latin typeface="Bobby Jones"/>
                <a:ea typeface="Bobby Jones"/>
                <a:cs typeface="Bobby Jones"/>
                <a:sym typeface="Bobby Jones"/>
              </a:rPr>
              <a:t>12</a:t>
            </a:r>
          </a:p>
        </p:txBody>
      </p:sp>
      <p:sp>
        <p:nvSpPr>
          <p:cNvPr name="TextBox 10" id="10"/>
          <p:cNvSpPr txBox="true"/>
          <p:nvPr/>
        </p:nvSpPr>
        <p:spPr>
          <a:xfrm rot="0">
            <a:off x="2115779" y="6687806"/>
            <a:ext cx="6028963" cy="1486203"/>
          </a:xfrm>
          <a:prstGeom prst="rect">
            <a:avLst/>
          </a:prstGeom>
        </p:spPr>
        <p:txBody>
          <a:bodyPr anchor="t" rtlCol="false" tIns="0" lIns="0" bIns="0" rIns="0">
            <a:spAutoFit/>
          </a:bodyPr>
          <a:lstStyle/>
          <a:p>
            <a:pPr algn="l">
              <a:lnSpc>
                <a:spcPts val="2977"/>
              </a:lnSpc>
            </a:pPr>
            <a:r>
              <a:rPr lang="en-US" sz="2420">
                <a:solidFill>
                  <a:srgbClr val="50242F"/>
                </a:solidFill>
                <a:latin typeface="Dosis"/>
                <a:ea typeface="Dosis"/>
                <a:cs typeface="Dosis"/>
                <a:sym typeface="Dosis"/>
              </a:rPr>
              <a:t>When you</a:t>
            </a:r>
            <a:r>
              <a:rPr lang="en-US" sz="2420">
                <a:solidFill>
                  <a:srgbClr val="50242F"/>
                </a:solidFill>
                <a:latin typeface="Dosis"/>
                <a:ea typeface="Dosis"/>
                <a:cs typeface="Dosis"/>
                <a:sym typeface="Dosis"/>
              </a:rPr>
              <a:t> breathe in, your diaphragm contracts (tightens) and flattens, moving down towards your abdomen. This movement creates a vacuum in your chest, allowing your chest to expand and pull in air.</a:t>
            </a:r>
          </a:p>
        </p:txBody>
      </p:sp>
    </p:spTree>
  </p:cSld>
  <p:clrMapOvr>
    <a:masterClrMapping/>
  </p:clrMapOvr>
  <p:transition spd="slow">
    <p:cover dir="l"/>
  </p:transition>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10287000" y="0"/>
                </a:moveTo>
                <a:lnTo>
                  <a:pt x="10287000" y="18288000"/>
                </a:lnTo>
                <a:lnTo>
                  <a:pt x="0" y="18288000"/>
                </a:lnTo>
                <a:lnTo>
                  <a:pt x="0" y="0"/>
                </a:lnTo>
                <a:lnTo>
                  <a:pt x="10287000" y="0"/>
                </a:lnTo>
                <a:close/>
              </a:path>
            </a:pathLst>
          </a:custGeom>
          <a:blipFill>
            <a:blip r:embed="rId2"/>
            <a:stretch>
              <a:fillRect l="-83333" t="0" r="-83333" b="0"/>
            </a:stretch>
          </a:blipFill>
        </p:spPr>
      </p:sp>
      <p:sp>
        <p:nvSpPr>
          <p:cNvPr name="TextBox 3" id="3"/>
          <p:cNvSpPr txBox="true"/>
          <p:nvPr/>
        </p:nvSpPr>
        <p:spPr>
          <a:xfrm rot="0">
            <a:off x="1615455" y="4841736"/>
            <a:ext cx="7528545" cy="4757591"/>
          </a:xfrm>
          <a:prstGeom prst="rect">
            <a:avLst/>
          </a:prstGeom>
        </p:spPr>
        <p:txBody>
          <a:bodyPr anchor="t" rtlCol="false" tIns="0" lIns="0" bIns="0" rIns="0">
            <a:spAutoFit/>
          </a:bodyPr>
          <a:lstStyle/>
          <a:p>
            <a:pPr algn="just">
              <a:lnSpc>
                <a:spcPts val="9260"/>
              </a:lnSpc>
            </a:pPr>
            <a:r>
              <a:rPr lang="en-US" sz="8735" spc="288">
                <a:solidFill>
                  <a:srgbClr val="764652"/>
                </a:solidFill>
                <a:latin typeface="Bobby Jones"/>
                <a:ea typeface="Bobby Jones"/>
                <a:cs typeface="Bobby Jones"/>
                <a:sym typeface="Bobby Jones"/>
              </a:rPr>
              <a:t>HOW SCIENTISTS RESEARCH THE RESPIRATORY SYSTEM</a:t>
            </a:r>
          </a:p>
        </p:txBody>
      </p:sp>
      <p:sp>
        <p:nvSpPr>
          <p:cNvPr name="TextBox 4" id="4"/>
          <p:cNvSpPr txBox="true"/>
          <p:nvPr/>
        </p:nvSpPr>
        <p:spPr>
          <a:xfrm rot="0">
            <a:off x="2274659" y="1715631"/>
            <a:ext cx="4993986" cy="3030855"/>
          </a:xfrm>
          <a:prstGeom prst="rect">
            <a:avLst/>
          </a:prstGeom>
        </p:spPr>
        <p:txBody>
          <a:bodyPr anchor="t" rtlCol="false" tIns="0" lIns="0" bIns="0" rIns="0">
            <a:spAutoFit/>
          </a:bodyPr>
          <a:lstStyle/>
          <a:p>
            <a:pPr algn="l">
              <a:lnSpc>
                <a:spcPts val="22200"/>
              </a:lnSpc>
            </a:pPr>
            <a:r>
              <a:rPr lang="en-US" sz="22200" spc="732">
                <a:solidFill>
                  <a:srgbClr val="5A8884"/>
                </a:solidFill>
                <a:latin typeface="Bobby Jones"/>
                <a:ea typeface="Bobby Jones"/>
                <a:cs typeface="Bobby Jones"/>
                <a:sym typeface="Bobby Jones"/>
              </a:rPr>
              <a:t>02</a:t>
            </a:r>
          </a:p>
        </p:txBody>
      </p:sp>
      <p:sp>
        <p:nvSpPr>
          <p:cNvPr name="Freeform 5" id="5"/>
          <p:cNvSpPr/>
          <p:nvPr/>
        </p:nvSpPr>
        <p:spPr>
          <a:xfrm flipH="true" flipV="false" rot="-221324">
            <a:off x="11093118" y="990496"/>
            <a:ext cx="4608222" cy="3438886"/>
          </a:xfrm>
          <a:custGeom>
            <a:avLst/>
            <a:gdLst/>
            <a:ahLst/>
            <a:cxnLst/>
            <a:rect r="r" b="b" t="t" l="l"/>
            <a:pathLst>
              <a:path h="3438886" w="4608222">
                <a:moveTo>
                  <a:pt x="4608222" y="0"/>
                </a:moveTo>
                <a:lnTo>
                  <a:pt x="0" y="0"/>
                </a:lnTo>
                <a:lnTo>
                  <a:pt x="0" y="3438885"/>
                </a:lnTo>
                <a:lnTo>
                  <a:pt x="4608222" y="3438885"/>
                </a:lnTo>
                <a:lnTo>
                  <a:pt x="4608222"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9859876" y="1363206"/>
            <a:ext cx="1346732" cy="1346732"/>
          </a:xfrm>
          <a:custGeom>
            <a:avLst/>
            <a:gdLst/>
            <a:ahLst/>
            <a:cxnLst/>
            <a:rect r="r" b="b" t="t" l="l"/>
            <a:pathLst>
              <a:path h="1346732" w="1346732">
                <a:moveTo>
                  <a:pt x="0" y="0"/>
                </a:moveTo>
                <a:lnTo>
                  <a:pt x="1346732" y="0"/>
                </a:lnTo>
                <a:lnTo>
                  <a:pt x="1346732" y="1346733"/>
                </a:lnTo>
                <a:lnTo>
                  <a:pt x="0" y="13467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1206608" y="3686848"/>
            <a:ext cx="9024308" cy="10108695"/>
          </a:xfrm>
          <a:custGeom>
            <a:avLst/>
            <a:gdLst/>
            <a:ahLst/>
            <a:cxnLst/>
            <a:rect r="r" b="b" t="t" l="l"/>
            <a:pathLst>
              <a:path h="10108695" w="9024308">
                <a:moveTo>
                  <a:pt x="0" y="0"/>
                </a:moveTo>
                <a:lnTo>
                  <a:pt x="9024308" y="0"/>
                </a:lnTo>
                <a:lnTo>
                  <a:pt x="9024308" y="10108695"/>
                </a:lnTo>
                <a:lnTo>
                  <a:pt x="0" y="1010869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6383713">
            <a:off x="15386100" y="5184690"/>
            <a:ext cx="1949371" cy="1910384"/>
          </a:xfrm>
          <a:custGeom>
            <a:avLst/>
            <a:gdLst/>
            <a:ahLst/>
            <a:cxnLst/>
            <a:rect r="r" b="b" t="t" l="l"/>
            <a:pathLst>
              <a:path h="1910384" w="1949371">
                <a:moveTo>
                  <a:pt x="0" y="0"/>
                </a:moveTo>
                <a:lnTo>
                  <a:pt x="1949371" y="0"/>
                </a:lnTo>
                <a:lnTo>
                  <a:pt x="1949371" y="1910384"/>
                </a:lnTo>
                <a:lnTo>
                  <a:pt x="0" y="191038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4262732">
            <a:off x="12726981" y="7881591"/>
            <a:ext cx="1242543" cy="1217692"/>
          </a:xfrm>
          <a:custGeom>
            <a:avLst/>
            <a:gdLst/>
            <a:ahLst/>
            <a:cxnLst/>
            <a:rect r="r" b="b" t="t" l="l"/>
            <a:pathLst>
              <a:path h="1217692" w="1242543">
                <a:moveTo>
                  <a:pt x="0" y="0"/>
                </a:moveTo>
                <a:lnTo>
                  <a:pt x="1242543" y="0"/>
                </a:lnTo>
                <a:lnTo>
                  <a:pt x="1242543" y="1217692"/>
                </a:lnTo>
                <a:lnTo>
                  <a:pt x="0" y="121769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85402">
            <a:off x="12745037" y="5427311"/>
            <a:ext cx="863629" cy="846356"/>
          </a:xfrm>
          <a:custGeom>
            <a:avLst/>
            <a:gdLst/>
            <a:ahLst/>
            <a:cxnLst/>
            <a:rect r="r" b="b" t="t" l="l"/>
            <a:pathLst>
              <a:path h="846356" w="863629">
                <a:moveTo>
                  <a:pt x="0" y="0"/>
                </a:moveTo>
                <a:lnTo>
                  <a:pt x="863629" y="0"/>
                </a:lnTo>
                <a:lnTo>
                  <a:pt x="863629" y="846356"/>
                </a:lnTo>
                <a:lnTo>
                  <a:pt x="0" y="84635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16803486" y="279933"/>
            <a:ext cx="1497535" cy="1497535"/>
          </a:xfrm>
          <a:custGeom>
            <a:avLst/>
            <a:gdLst/>
            <a:ahLst/>
            <a:cxnLst/>
            <a:rect r="r" b="b" t="t" l="l"/>
            <a:pathLst>
              <a:path h="1497535" w="1497535">
                <a:moveTo>
                  <a:pt x="0" y="0"/>
                </a:moveTo>
                <a:lnTo>
                  <a:pt x="1497535" y="0"/>
                </a:lnTo>
                <a:lnTo>
                  <a:pt x="1497535" y="1497534"/>
                </a:lnTo>
                <a:lnTo>
                  <a:pt x="0" y="149753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transition spd="slow">
    <p:cover dir="l"/>
  </p:transition>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10287000" y="0"/>
                </a:moveTo>
                <a:lnTo>
                  <a:pt x="10287000" y="18288000"/>
                </a:lnTo>
                <a:lnTo>
                  <a:pt x="0" y="18288000"/>
                </a:lnTo>
                <a:lnTo>
                  <a:pt x="0" y="0"/>
                </a:lnTo>
                <a:lnTo>
                  <a:pt x="10287000" y="0"/>
                </a:lnTo>
                <a:close/>
              </a:path>
            </a:pathLst>
          </a:custGeom>
          <a:blipFill>
            <a:blip r:embed="rId2"/>
            <a:stretch>
              <a:fillRect l="-83333" t="0" r="-83333" b="0"/>
            </a:stretch>
          </a:blipFill>
        </p:spPr>
      </p:sp>
      <p:sp>
        <p:nvSpPr>
          <p:cNvPr name="Freeform 3" id="3"/>
          <p:cNvSpPr/>
          <p:nvPr/>
        </p:nvSpPr>
        <p:spPr>
          <a:xfrm flipH="false" flipV="false" rot="8897843">
            <a:off x="15247608" y="368698"/>
            <a:ext cx="2344357" cy="3314643"/>
          </a:xfrm>
          <a:custGeom>
            <a:avLst/>
            <a:gdLst/>
            <a:ahLst/>
            <a:cxnLst/>
            <a:rect r="r" b="b" t="t" l="l"/>
            <a:pathLst>
              <a:path h="3314643" w="2344357">
                <a:moveTo>
                  <a:pt x="0" y="0"/>
                </a:moveTo>
                <a:lnTo>
                  <a:pt x="2344356" y="0"/>
                </a:lnTo>
                <a:lnTo>
                  <a:pt x="2344356" y="3314643"/>
                </a:lnTo>
                <a:lnTo>
                  <a:pt x="0" y="331464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6249302" y="8381747"/>
            <a:ext cx="2351807" cy="2304771"/>
          </a:xfrm>
          <a:custGeom>
            <a:avLst/>
            <a:gdLst/>
            <a:ahLst/>
            <a:cxnLst/>
            <a:rect r="r" b="b" t="t" l="l"/>
            <a:pathLst>
              <a:path h="2304771" w="2351807">
                <a:moveTo>
                  <a:pt x="0" y="0"/>
                </a:moveTo>
                <a:lnTo>
                  <a:pt x="2351807" y="0"/>
                </a:lnTo>
                <a:lnTo>
                  <a:pt x="2351807" y="2304771"/>
                </a:lnTo>
                <a:lnTo>
                  <a:pt x="0" y="230477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515004" y="8102532"/>
            <a:ext cx="2863201" cy="2863201"/>
          </a:xfrm>
          <a:custGeom>
            <a:avLst/>
            <a:gdLst/>
            <a:ahLst/>
            <a:cxnLst/>
            <a:rect r="r" b="b" t="t" l="l"/>
            <a:pathLst>
              <a:path h="2863201" w="2863201">
                <a:moveTo>
                  <a:pt x="0" y="0"/>
                </a:moveTo>
                <a:lnTo>
                  <a:pt x="2863201" y="0"/>
                </a:lnTo>
                <a:lnTo>
                  <a:pt x="2863201" y="2863201"/>
                </a:lnTo>
                <a:lnTo>
                  <a:pt x="0" y="28632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6" id="6"/>
          <p:cNvGrpSpPr/>
          <p:nvPr/>
        </p:nvGrpSpPr>
        <p:grpSpPr>
          <a:xfrm rot="0">
            <a:off x="470415" y="503616"/>
            <a:ext cx="2977777" cy="3246008"/>
            <a:chOff x="0" y="0"/>
            <a:chExt cx="3970369" cy="4328011"/>
          </a:xfrm>
        </p:grpSpPr>
        <p:sp>
          <p:nvSpPr>
            <p:cNvPr name="Freeform 7" id="7"/>
            <p:cNvSpPr/>
            <p:nvPr/>
          </p:nvSpPr>
          <p:spPr>
            <a:xfrm flipH="false" flipV="false" rot="0">
              <a:off x="0" y="0"/>
              <a:ext cx="2357482" cy="2582899"/>
            </a:xfrm>
            <a:custGeom>
              <a:avLst/>
              <a:gdLst/>
              <a:ahLst/>
              <a:cxnLst/>
              <a:rect r="r" b="b" t="t" l="l"/>
              <a:pathLst>
                <a:path h="2582899" w="2357482">
                  <a:moveTo>
                    <a:pt x="0" y="0"/>
                  </a:moveTo>
                  <a:lnTo>
                    <a:pt x="2357482" y="0"/>
                  </a:lnTo>
                  <a:lnTo>
                    <a:pt x="2357482" y="2582899"/>
                  </a:lnTo>
                  <a:lnTo>
                    <a:pt x="0" y="258289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8503353">
              <a:off x="1620950" y="859447"/>
              <a:ext cx="1907211" cy="2089574"/>
            </a:xfrm>
            <a:custGeom>
              <a:avLst/>
              <a:gdLst/>
              <a:ahLst/>
              <a:cxnLst/>
              <a:rect r="r" b="b" t="t" l="l"/>
              <a:pathLst>
                <a:path h="2089574" w="1907211">
                  <a:moveTo>
                    <a:pt x="0" y="0"/>
                  </a:moveTo>
                  <a:lnTo>
                    <a:pt x="1907211" y="0"/>
                  </a:lnTo>
                  <a:lnTo>
                    <a:pt x="1907211" y="2089574"/>
                  </a:lnTo>
                  <a:lnTo>
                    <a:pt x="0" y="208957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6813515">
              <a:off x="917895" y="2388778"/>
              <a:ext cx="1582936" cy="1734292"/>
            </a:xfrm>
            <a:custGeom>
              <a:avLst/>
              <a:gdLst/>
              <a:ahLst/>
              <a:cxnLst/>
              <a:rect r="r" b="b" t="t" l="l"/>
              <a:pathLst>
                <a:path h="1734292" w="1582936">
                  <a:moveTo>
                    <a:pt x="0" y="0"/>
                  </a:moveTo>
                  <a:lnTo>
                    <a:pt x="1582936" y="0"/>
                  </a:lnTo>
                  <a:lnTo>
                    <a:pt x="1582936" y="1734292"/>
                  </a:lnTo>
                  <a:lnTo>
                    <a:pt x="0" y="173429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sp>
        <p:nvSpPr>
          <p:cNvPr name="Freeform 10" id="10"/>
          <p:cNvSpPr/>
          <p:nvPr/>
        </p:nvSpPr>
        <p:spPr>
          <a:xfrm flipH="false" flipV="false" rot="0">
            <a:off x="11720763" y="1859075"/>
            <a:ext cx="4972665" cy="7053426"/>
          </a:xfrm>
          <a:custGeom>
            <a:avLst/>
            <a:gdLst/>
            <a:ahLst/>
            <a:cxnLst/>
            <a:rect r="r" b="b" t="t" l="l"/>
            <a:pathLst>
              <a:path h="7053426" w="4972665">
                <a:moveTo>
                  <a:pt x="0" y="0"/>
                </a:moveTo>
                <a:lnTo>
                  <a:pt x="4972665" y="0"/>
                </a:lnTo>
                <a:lnTo>
                  <a:pt x="4972665" y="7053426"/>
                </a:lnTo>
                <a:lnTo>
                  <a:pt x="0" y="7053426"/>
                </a:lnTo>
                <a:lnTo>
                  <a:pt x="0" y="0"/>
                </a:lnTo>
                <a:close/>
              </a:path>
            </a:pathLst>
          </a:custGeom>
          <a:blipFill>
            <a:blip r:embed="rId15"/>
            <a:stretch>
              <a:fillRect l="0" t="0" r="0" b="0"/>
            </a:stretch>
          </a:blipFill>
        </p:spPr>
      </p:sp>
      <p:sp>
        <p:nvSpPr>
          <p:cNvPr name="TextBox 11" id="11"/>
          <p:cNvSpPr txBox="true"/>
          <p:nvPr/>
        </p:nvSpPr>
        <p:spPr>
          <a:xfrm rot="0">
            <a:off x="2690113" y="2669849"/>
            <a:ext cx="8272999" cy="6588451"/>
          </a:xfrm>
          <a:prstGeom prst="rect">
            <a:avLst/>
          </a:prstGeom>
        </p:spPr>
        <p:txBody>
          <a:bodyPr anchor="t" rtlCol="false" tIns="0" lIns="0" bIns="0" rIns="0">
            <a:spAutoFit/>
          </a:bodyPr>
          <a:lstStyle/>
          <a:p>
            <a:pPr algn="l">
              <a:lnSpc>
                <a:spcPts val="3778"/>
              </a:lnSpc>
            </a:pPr>
            <a:r>
              <a:rPr lang="en-US" sz="3071">
                <a:solidFill>
                  <a:srgbClr val="50242F"/>
                </a:solidFill>
                <a:latin typeface="Dosis"/>
                <a:ea typeface="Dosis"/>
                <a:cs typeface="Dosis"/>
                <a:sym typeface="Dosis"/>
              </a:rPr>
              <a:t>Scientists </a:t>
            </a:r>
            <a:r>
              <a:rPr lang="en-US" sz="3071">
                <a:solidFill>
                  <a:srgbClr val="50242F"/>
                </a:solidFill>
                <a:latin typeface="Dosis"/>
                <a:ea typeface="Dosis"/>
                <a:cs typeface="Dosis"/>
                <a:sym typeface="Dosis"/>
              </a:rPr>
              <a:t>research the respiratory system by looking at how lungs work from the smallest parts to the whole body. In labs, they grow lung cells to see how germs like viruses infect them and how pollution harms them. They also study animals like mice to test new medicines safely before giving them to humans. To see inside the body, scientists use special pictures called CT scans and MRIs to watch how air moves through the lungs. They also use tools like a spirometry test, which measures how much air a person can breathe out. Finally, they study genes to find out why some people get inherited lung diseases, helping them create better treatments.</a:t>
            </a:r>
          </a:p>
          <a:p>
            <a:pPr algn="l">
              <a:lnSpc>
                <a:spcPts val="3778"/>
              </a:lnSpc>
            </a:pPr>
          </a:p>
          <a:p>
            <a:pPr algn="l">
              <a:lnSpc>
                <a:spcPts val="3778"/>
              </a:lnSpc>
            </a:pPr>
          </a:p>
        </p:txBody>
      </p:sp>
    </p:spTree>
  </p:cSld>
  <p:clrMapOvr>
    <a:masterClrMapping/>
  </p:clrMapOvr>
  <p:transition spd="slow">
    <p:cover dir="l"/>
  </p:transition>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10287000" y="0"/>
                </a:moveTo>
                <a:lnTo>
                  <a:pt x="10287000" y="18288000"/>
                </a:lnTo>
                <a:lnTo>
                  <a:pt x="0" y="18288000"/>
                </a:lnTo>
                <a:lnTo>
                  <a:pt x="0" y="0"/>
                </a:lnTo>
                <a:lnTo>
                  <a:pt x="10287000" y="0"/>
                </a:lnTo>
                <a:close/>
              </a:path>
            </a:pathLst>
          </a:custGeom>
          <a:blipFill>
            <a:blip r:embed="rId2"/>
            <a:stretch>
              <a:fillRect l="-83333" t="0" r="-83333" b="0"/>
            </a:stretch>
          </a:blipFill>
        </p:spPr>
      </p:sp>
      <p:sp>
        <p:nvSpPr>
          <p:cNvPr name="TextBox 3" id="3"/>
          <p:cNvSpPr txBox="true"/>
          <p:nvPr/>
        </p:nvSpPr>
        <p:spPr>
          <a:xfrm rot="0">
            <a:off x="3030899" y="3518594"/>
            <a:ext cx="12226202" cy="2050538"/>
          </a:xfrm>
          <a:prstGeom prst="rect">
            <a:avLst/>
          </a:prstGeom>
        </p:spPr>
        <p:txBody>
          <a:bodyPr anchor="t" rtlCol="false" tIns="0" lIns="0" bIns="0" rIns="0">
            <a:spAutoFit/>
          </a:bodyPr>
          <a:lstStyle/>
          <a:p>
            <a:pPr algn="ctr">
              <a:lnSpc>
                <a:spcPts val="15104"/>
              </a:lnSpc>
            </a:pPr>
            <a:r>
              <a:rPr lang="en-US" sz="15104" spc="1117">
                <a:solidFill>
                  <a:srgbClr val="764652"/>
                </a:solidFill>
                <a:latin typeface="Bobby Jones"/>
                <a:ea typeface="Bobby Jones"/>
                <a:cs typeface="Bobby Jones"/>
                <a:sym typeface="Bobby Jones"/>
              </a:rPr>
              <a:t>THANK YOU</a:t>
            </a:r>
            <a:r>
              <a:rPr lang="en-US" sz="15104" spc="1117">
                <a:solidFill>
                  <a:srgbClr val="764652"/>
                </a:solidFill>
                <a:latin typeface="Bobby Jones"/>
                <a:ea typeface="Bobby Jones"/>
                <a:cs typeface="Bobby Jones"/>
                <a:sym typeface="Bobby Jones"/>
              </a:rPr>
              <a:t>!</a:t>
            </a:r>
          </a:p>
        </p:txBody>
      </p:sp>
      <p:sp>
        <p:nvSpPr>
          <p:cNvPr name="TextBox 4" id="4"/>
          <p:cNvSpPr txBox="true"/>
          <p:nvPr/>
        </p:nvSpPr>
        <p:spPr>
          <a:xfrm rot="0">
            <a:off x="3357869" y="5349890"/>
            <a:ext cx="11572262" cy="572838"/>
          </a:xfrm>
          <a:prstGeom prst="rect">
            <a:avLst/>
          </a:prstGeom>
        </p:spPr>
        <p:txBody>
          <a:bodyPr anchor="t" rtlCol="false" tIns="0" lIns="0" bIns="0" rIns="0">
            <a:spAutoFit/>
          </a:bodyPr>
          <a:lstStyle/>
          <a:p>
            <a:pPr algn="ctr">
              <a:lnSpc>
                <a:spcPts val="4503"/>
              </a:lnSpc>
            </a:pPr>
            <a:r>
              <a:rPr lang="en-US" sz="3574">
                <a:solidFill>
                  <a:srgbClr val="764652"/>
                </a:solidFill>
                <a:latin typeface="Dosis"/>
                <a:ea typeface="Dosis"/>
                <a:cs typeface="Dosis"/>
                <a:sym typeface="Dosis"/>
              </a:rPr>
              <a:t>see you next time!!</a:t>
            </a:r>
          </a:p>
        </p:txBody>
      </p:sp>
      <p:sp>
        <p:nvSpPr>
          <p:cNvPr name="TextBox 5" id="5"/>
          <p:cNvSpPr txBox="true"/>
          <p:nvPr/>
        </p:nvSpPr>
        <p:spPr>
          <a:xfrm rot="0">
            <a:off x="3357869" y="8676816"/>
            <a:ext cx="11572262" cy="581484"/>
          </a:xfrm>
          <a:prstGeom prst="rect">
            <a:avLst/>
          </a:prstGeom>
        </p:spPr>
        <p:txBody>
          <a:bodyPr anchor="t" rtlCol="false" tIns="0" lIns="0" bIns="0" rIns="0">
            <a:spAutoFit/>
          </a:bodyPr>
          <a:lstStyle/>
          <a:p>
            <a:pPr algn="ctr">
              <a:lnSpc>
                <a:spcPts val="4649"/>
              </a:lnSpc>
            </a:pPr>
            <a:r>
              <a:rPr lang="en-US" b="true" sz="3689">
                <a:solidFill>
                  <a:srgbClr val="764652"/>
                </a:solidFill>
                <a:latin typeface="Dosis Bold"/>
                <a:ea typeface="Dosis Bold"/>
                <a:cs typeface="Dosis Bold"/>
                <a:sym typeface="Dosis Bold"/>
              </a:rPr>
              <a:t>www.reallygreatsite.com</a:t>
            </a:r>
          </a:p>
        </p:txBody>
      </p:sp>
      <p:sp>
        <p:nvSpPr>
          <p:cNvPr name="Freeform 6" id="6"/>
          <p:cNvSpPr/>
          <p:nvPr/>
        </p:nvSpPr>
        <p:spPr>
          <a:xfrm flipH="false" flipV="false" rot="-391693">
            <a:off x="15663433" y="4967732"/>
            <a:ext cx="2792931" cy="4845779"/>
          </a:xfrm>
          <a:custGeom>
            <a:avLst/>
            <a:gdLst/>
            <a:ahLst/>
            <a:cxnLst/>
            <a:rect r="r" b="b" t="t" l="l"/>
            <a:pathLst>
              <a:path h="4845779" w="2792931">
                <a:moveTo>
                  <a:pt x="0" y="0"/>
                </a:moveTo>
                <a:lnTo>
                  <a:pt x="2792931" y="0"/>
                </a:lnTo>
                <a:lnTo>
                  <a:pt x="2792931" y="4845779"/>
                </a:lnTo>
                <a:lnTo>
                  <a:pt x="0" y="484577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3272705">
            <a:off x="13873209" y="-200207"/>
            <a:ext cx="6256986" cy="5415137"/>
          </a:xfrm>
          <a:custGeom>
            <a:avLst/>
            <a:gdLst/>
            <a:ahLst/>
            <a:cxnLst/>
            <a:rect r="r" b="b" t="t" l="l"/>
            <a:pathLst>
              <a:path h="5415137" w="6256986">
                <a:moveTo>
                  <a:pt x="0" y="0"/>
                </a:moveTo>
                <a:lnTo>
                  <a:pt x="6256987" y="0"/>
                </a:lnTo>
                <a:lnTo>
                  <a:pt x="6256987" y="5415137"/>
                </a:lnTo>
                <a:lnTo>
                  <a:pt x="0" y="54151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9816898">
            <a:off x="13142681" y="1194321"/>
            <a:ext cx="1367125" cy="1339782"/>
          </a:xfrm>
          <a:custGeom>
            <a:avLst/>
            <a:gdLst/>
            <a:ahLst/>
            <a:cxnLst/>
            <a:rect r="r" b="b" t="t" l="l"/>
            <a:pathLst>
              <a:path h="1339782" w="1367125">
                <a:moveTo>
                  <a:pt x="0" y="0"/>
                </a:moveTo>
                <a:lnTo>
                  <a:pt x="1367125" y="0"/>
                </a:lnTo>
                <a:lnTo>
                  <a:pt x="1367125" y="1339782"/>
                </a:lnTo>
                <a:lnTo>
                  <a:pt x="0" y="13397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6916089">
            <a:off x="-2099793" y="5573299"/>
            <a:ext cx="6256986" cy="5415137"/>
          </a:xfrm>
          <a:custGeom>
            <a:avLst/>
            <a:gdLst/>
            <a:ahLst/>
            <a:cxnLst/>
            <a:rect r="r" b="b" t="t" l="l"/>
            <a:pathLst>
              <a:path h="5415137" w="6256986">
                <a:moveTo>
                  <a:pt x="0" y="0"/>
                </a:moveTo>
                <a:lnTo>
                  <a:pt x="6256986" y="0"/>
                </a:lnTo>
                <a:lnTo>
                  <a:pt x="6256986" y="5415137"/>
                </a:lnTo>
                <a:lnTo>
                  <a:pt x="0" y="54151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6383713">
            <a:off x="13582242" y="7952161"/>
            <a:ext cx="1367125" cy="1339782"/>
          </a:xfrm>
          <a:custGeom>
            <a:avLst/>
            <a:gdLst/>
            <a:ahLst/>
            <a:cxnLst/>
            <a:rect r="r" b="b" t="t" l="l"/>
            <a:pathLst>
              <a:path h="1339782" w="1367125">
                <a:moveTo>
                  <a:pt x="0" y="0"/>
                </a:moveTo>
                <a:lnTo>
                  <a:pt x="1367124" y="0"/>
                </a:lnTo>
                <a:lnTo>
                  <a:pt x="1367124" y="1339782"/>
                </a:lnTo>
                <a:lnTo>
                  <a:pt x="0" y="13397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258550">
            <a:off x="-937355" y="547773"/>
            <a:ext cx="4227919" cy="4968708"/>
          </a:xfrm>
          <a:custGeom>
            <a:avLst/>
            <a:gdLst/>
            <a:ahLst/>
            <a:cxnLst/>
            <a:rect r="r" b="b" t="t" l="l"/>
            <a:pathLst>
              <a:path h="4968708" w="4227919">
                <a:moveTo>
                  <a:pt x="0" y="0"/>
                </a:moveTo>
                <a:lnTo>
                  <a:pt x="4227919" y="0"/>
                </a:lnTo>
                <a:lnTo>
                  <a:pt x="4227919" y="4968708"/>
                </a:lnTo>
                <a:lnTo>
                  <a:pt x="0" y="496870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6383713">
            <a:off x="3214202" y="7181424"/>
            <a:ext cx="1648316" cy="1615349"/>
          </a:xfrm>
          <a:custGeom>
            <a:avLst/>
            <a:gdLst/>
            <a:ahLst/>
            <a:cxnLst/>
            <a:rect r="r" b="b" t="t" l="l"/>
            <a:pathLst>
              <a:path h="1615349" w="1648316">
                <a:moveTo>
                  <a:pt x="0" y="0"/>
                </a:moveTo>
                <a:lnTo>
                  <a:pt x="1648316" y="0"/>
                </a:lnTo>
                <a:lnTo>
                  <a:pt x="1648316" y="1615349"/>
                </a:lnTo>
                <a:lnTo>
                  <a:pt x="0" y="161534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6383713">
            <a:off x="2880597" y="1490048"/>
            <a:ext cx="1181323" cy="1157696"/>
          </a:xfrm>
          <a:custGeom>
            <a:avLst/>
            <a:gdLst/>
            <a:ahLst/>
            <a:cxnLst/>
            <a:rect r="r" b="b" t="t" l="l"/>
            <a:pathLst>
              <a:path h="1157696" w="1181323">
                <a:moveTo>
                  <a:pt x="0" y="0"/>
                </a:moveTo>
                <a:lnTo>
                  <a:pt x="1181322" y="0"/>
                </a:lnTo>
                <a:lnTo>
                  <a:pt x="1181322" y="1157696"/>
                </a:lnTo>
                <a:lnTo>
                  <a:pt x="0" y="115769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transition spd="slow">
    <p:cover dir="l"/>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10287000" y="0"/>
                </a:moveTo>
                <a:lnTo>
                  <a:pt x="10287000" y="18288000"/>
                </a:lnTo>
                <a:lnTo>
                  <a:pt x="0" y="18288000"/>
                </a:lnTo>
                <a:lnTo>
                  <a:pt x="0" y="0"/>
                </a:lnTo>
                <a:lnTo>
                  <a:pt x="10287000" y="0"/>
                </a:lnTo>
                <a:close/>
              </a:path>
            </a:pathLst>
          </a:custGeom>
          <a:blipFill>
            <a:blip r:embed="rId2"/>
            <a:stretch>
              <a:fillRect l="-83333" t="0" r="-83333" b="0"/>
            </a:stretch>
          </a:blipFill>
        </p:spPr>
      </p:sp>
      <p:sp>
        <p:nvSpPr>
          <p:cNvPr name="TextBox 3" id="3"/>
          <p:cNvSpPr txBox="true"/>
          <p:nvPr/>
        </p:nvSpPr>
        <p:spPr>
          <a:xfrm rot="0">
            <a:off x="2867455" y="1413504"/>
            <a:ext cx="12553091" cy="1527048"/>
          </a:xfrm>
          <a:prstGeom prst="rect">
            <a:avLst/>
          </a:prstGeom>
        </p:spPr>
        <p:txBody>
          <a:bodyPr anchor="t" rtlCol="false" tIns="0" lIns="0" bIns="0" rIns="0">
            <a:spAutoFit/>
          </a:bodyPr>
          <a:lstStyle/>
          <a:p>
            <a:pPr algn="ctr">
              <a:lnSpc>
                <a:spcPts val="11780"/>
              </a:lnSpc>
            </a:pPr>
            <a:r>
              <a:rPr lang="en-US" sz="9900" spc="326">
                <a:solidFill>
                  <a:srgbClr val="764652"/>
                </a:solidFill>
                <a:latin typeface="Bobby Jones"/>
                <a:ea typeface="Bobby Jones"/>
                <a:cs typeface="Bobby Jones"/>
                <a:sym typeface="Bobby Jones"/>
              </a:rPr>
              <a:t>Introduction</a:t>
            </a:r>
          </a:p>
        </p:txBody>
      </p:sp>
      <p:sp>
        <p:nvSpPr>
          <p:cNvPr name="TextBox 4" id="4"/>
          <p:cNvSpPr txBox="true"/>
          <p:nvPr/>
        </p:nvSpPr>
        <p:spPr>
          <a:xfrm rot="0">
            <a:off x="4364611" y="3085465"/>
            <a:ext cx="9558777" cy="6407552"/>
          </a:xfrm>
          <a:prstGeom prst="rect">
            <a:avLst/>
          </a:prstGeom>
        </p:spPr>
        <p:txBody>
          <a:bodyPr anchor="t" rtlCol="false" tIns="0" lIns="0" bIns="0" rIns="0">
            <a:spAutoFit/>
          </a:bodyPr>
          <a:lstStyle/>
          <a:p>
            <a:pPr algn="just">
              <a:lnSpc>
                <a:spcPts val="6326"/>
              </a:lnSpc>
            </a:pPr>
            <a:r>
              <a:rPr lang="en-US" sz="5316">
                <a:solidFill>
                  <a:srgbClr val="50242F"/>
                </a:solidFill>
                <a:latin typeface="Dosis"/>
                <a:ea typeface="Dosis"/>
                <a:cs typeface="Dosis"/>
                <a:sym typeface="Dosis"/>
              </a:rPr>
              <a:t>Oxygen is the most necessary thing that keeps us alive. But what helps us take in oxygen? The Respiratory system! The Respiratory system helps us breathe by taking oxygen (02) from outside and releasing carbon dioxide (CO2) from our body to the outside.</a:t>
            </a:r>
          </a:p>
        </p:txBody>
      </p:sp>
      <p:sp>
        <p:nvSpPr>
          <p:cNvPr name="Freeform 5" id="5"/>
          <p:cNvSpPr/>
          <p:nvPr/>
        </p:nvSpPr>
        <p:spPr>
          <a:xfrm flipH="true" flipV="false" rot="795292">
            <a:off x="14236483" y="3750718"/>
            <a:ext cx="3682971" cy="5957747"/>
          </a:xfrm>
          <a:custGeom>
            <a:avLst/>
            <a:gdLst/>
            <a:ahLst/>
            <a:cxnLst/>
            <a:rect r="r" b="b" t="t" l="l"/>
            <a:pathLst>
              <a:path h="5957747" w="3682971">
                <a:moveTo>
                  <a:pt x="3682971" y="0"/>
                </a:moveTo>
                <a:lnTo>
                  <a:pt x="0" y="0"/>
                </a:lnTo>
                <a:lnTo>
                  <a:pt x="0" y="5957747"/>
                </a:lnTo>
                <a:lnTo>
                  <a:pt x="3682971" y="5957747"/>
                </a:lnTo>
                <a:lnTo>
                  <a:pt x="368297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661879" y="6339415"/>
            <a:ext cx="3381879" cy="3153602"/>
          </a:xfrm>
          <a:custGeom>
            <a:avLst/>
            <a:gdLst/>
            <a:ahLst/>
            <a:cxnLst/>
            <a:rect r="r" b="b" t="t" l="l"/>
            <a:pathLst>
              <a:path h="3153602" w="3381879">
                <a:moveTo>
                  <a:pt x="0" y="0"/>
                </a:moveTo>
                <a:lnTo>
                  <a:pt x="3381878" y="0"/>
                </a:lnTo>
                <a:lnTo>
                  <a:pt x="3381878" y="3153602"/>
                </a:lnTo>
                <a:lnTo>
                  <a:pt x="0" y="315360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5244896" y="1028700"/>
            <a:ext cx="2014404" cy="1911852"/>
          </a:xfrm>
          <a:custGeom>
            <a:avLst/>
            <a:gdLst/>
            <a:ahLst/>
            <a:cxnLst/>
            <a:rect r="r" b="b" t="t" l="l"/>
            <a:pathLst>
              <a:path h="1911852" w="2014404">
                <a:moveTo>
                  <a:pt x="0" y="0"/>
                </a:moveTo>
                <a:lnTo>
                  <a:pt x="2014404" y="0"/>
                </a:lnTo>
                <a:lnTo>
                  <a:pt x="2014404" y="1911852"/>
                </a:lnTo>
                <a:lnTo>
                  <a:pt x="0" y="191185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1606870">
            <a:off x="-775675" y="-342051"/>
            <a:ext cx="6256986" cy="5415137"/>
          </a:xfrm>
          <a:custGeom>
            <a:avLst/>
            <a:gdLst/>
            <a:ahLst/>
            <a:cxnLst/>
            <a:rect r="r" b="b" t="t" l="l"/>
            <a:pathLst>
              <a:path h="5415137" w="6256986">
                <a:moveTo>
                  <a:pt x="0" y="0"/>
                </a:moveTo>
                <a:lnTo>
                  <a:pt x="6256986" y="0"/>
                </a:lnTo>
                <a:lnTo>
                  <a:pt x="6256986" y="5415137"/>
                </a:lnTo>
                <a:lnTo>
                  <a:pt x="0" y="541513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transition spd="slow">
    <p:cover dir="l"/>
  </p:transition>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10287000" y="0"/>
                </a:moveTo>
                <a:lnTo>
                  <a:pt x="10287000" y="18288000"/>
                </a:lnTo>
                <a:lnTo>
                  <a:pt x="0" y="18288000"/>
                </a:lnTo>
                <a:lnTo>
                  <a:pt x="0" y="0"/>
                </a:lnTo>
                <a:lnTo>
                  <a:pt x="10287000" y="0"/>
                </a:lnTo>
                <a:close/>
              </a:path>
            </a:pathLst>
          </a:custGeom>
          <a:blipFill>
            <a:blip r:embed="rId2"/>
            <a:stretch>
              <a:fillRect l="-83333" t="0" r="-83333" b="0"/>
            </a:stretch>
          </a:blipFill>
        </p:spPr>
      </p:sp>
      <p:sp>
        <p:nvSpPr>
          <p:cNvPr name="TextBox 3" id="3"/>
          <p:cNvSpPr txBox="true"/>
          <p:nvPr/>
        </p:nvSpPr>
        <p:spPr>
          <a:xfrm rot="0">
            <a:off x="2274659" y="4787678"/>
            <a:ext cx="11347879" cy="3889248"/>
          </a:xfrm>
          <a:prstGeom prst="rect">
            <a:avLst/>
          </a:prstGeom>
        </p:spPr>
        <p:txBody>
          <a:bodyPr anchor="t" rtlCol="false" tIns="0" lIns="0" bIns="0" rIns="0">
            <a:spAutoFit/>
          </a:bodyPr>
          <a:lstStyle/>
          <a:p>
            <a:pPr algn="just">
              <a:lnSpc>
                <a:spcPts val="14946"/>
              </a:lnSpc>
            </a:pPr>
            <a:r>
              <a:rPr lang="en-US" sz="14100" spc="465">
                <a:solidFill>
                  <a:srgbClr val="764652"/>
                </a:solidFill>
                <a:latin typeface="Bobby Jones"/>
                <a:ea typeface="Bobby Jones"/>
                <a:cs typeface="Bobby Jones"/>
                <a:sym typeface="Bobby Jones"/>
              </a:rPr>
              <a:t>RESPIRATORY</a:t>
            </a:r>
          </a:p>
          <a:p>
            <a:pPr algn="just">
              <a:lnSpc>
                <a:spcPts val="14946"/>
              </a:lnSpc>
            </a:pPr>
            <a:r>
              <a:rPr lang="en-US" sz="14100" spc="465">
                <a:solidFill>
                  <a:srgbClr val="764652"/>
                </a:solidFill>
                <a:latin typeface="Bobby Jones"/>
                <a:ea typeface="Bobby Jones"/>
                <a:cs typeface="Bobby Jones"/>
                <a:sym typeface="Bobby Jones"/>
              </a:rPr>
              <a:t>PARTS</a:t>
            </a:r>
          </a:p>
        </p:txBody>
      </p:sp>
      <p:sp>
        <p:nvSpPr>
          <p:cNvPr name="TextBox 4" id="4"/>
          <p:cNvSpPr txBox="true"/>
          <p:nvPr/>
        </p:nvSpPr>
        <p:spPr>
          <a:xfrm rot="0">
            <a:off x="2274659" y="1715631"/>
            <a:ext cx="4993986" cy="3030855"/>
          </a:xfrm>
          <a:prstGeom prst="rect">
            <a:avLst/>
          </a:prstGeom>
        </p:spPr>
        <p:txBody>
          <a:bodyPr anchor="t" rtlCol="false" tIns="0" lIns="0" bIns="0" rIns="0">
            <a:spAutoFit/>
          </a:bodyPr>
          <a:lstStyle/>
          <a:p>
            <a:pPr algn="l">
              <a:lnSpc>
                <a:spcPts val="22200"/>
              </a:lnSpc>
            </a:pPr>
            <a:r>
              <a:rPr lang="en-US" sz="22200" spc="732">
                <a:solidFill>
                  <a:srgbClr val="5A8884"/>
                </a:solidFill>
                <a:latin typeface="Bobby Jones"/>
                <a:ea typeface="Bobby Jones"/>
                <a:cs typeface="Bobby Jones"/>
                <a:sym typeface="Bobby Jones"/>
              </a:rPr>
              <a:t>01</a:t>
            </a:r>
          </a:p>
        </p:txBody>
      </p:sp>
      <p:sp>
        <p:nvSpPr>
          <p:cNvPr name="Freeform 5" id="5"/>
          <p:cNvSpPr/>
          <p:nvPr/>
        </p:nvSpPr>
        <p:spPr>
          <a:xfrm flipH="true" flipV="false" rot="-221324">
            <a:off x="11093118" y="990496"/>
            <a:ext cx="4608222" cy="3438886"/>
          </a:xfrm>
          <a:custGeom>
            <a:avLst/>
            <a:gdLst/>
            <a:ahLst/>
            <a:cxnLst/>
            <a:rect r="r" b="b" t="t" l="l"/>
            <a:pathLst>
              <a:path h="3438886" w="4608222">
                <a:moveTo>
                  <a:pt x="4608222" y="0"/>
                </a:moveTo>
                <a:lnTo>
                  <a:pt x="0" y="0"/>
                </a:lnTo>
                <a:lnTo>
                  <a:pt x="0" y="3438885"/>
                </a:lnTo>
                <a:lnTo>
                  <a:pt x="4608222" y="3438885"/>
                </a:lnTo>
                <a:lnTo>
                  <a:pt x="4608222"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9859876" y="1363206"/>
            <a:ext cx="1346732" cy="1346732"/>
          </a:xfrm>
          <a:custGeom>
            <a:avLst/>
            <a:gdLst/>
            <a:ahLst/>
            <a:cxnLst/>
            <a:rect r="r" b="b" t="t" l="l"/>
            <a:pathLst>
              <a:path h="1346732" w="1346732">
                <a:moveTo>
                  <a:pt x="0" y="0"/>
                </a:moveTo>
                <a:lnTo>
                  <a:pt x="1346732" y="0"/>
                </a:lnTo>
                <a:lnTo>
                  <a:pt x="1346732" y="1346733"/>
                </a:lnTo>
                <a:lnTo>
                  <a:pt x="0" y="13467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11206608" y="3686848"/>
            <a:ext cx="9024308" cy="10108695"/>
          </a:xfrm>
          <a:custGeom>
            <a:avLst/>
            <a:gdLst/>
            <a:ahLst/>
            <a:cxnLst/>
            <a:rect r="r" b="b" t="t" l="l"/>
            <a:pathLst>
              <a:path h="10108695" w="9024308">
                <a:moveTo>
                  <a:pt x="0" y="0"/>
                </a:moveTo>
                <a:lnTo>
                  <a:pt x="9024308" y="0"/>
                </a:lnTo>
                <a:lnTo>
                  <a:pt x="9024308" y="10108695"/>
                </a:lnTo>
                <a:lnTo>
                  <a:pt x="0" y="1010869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6383713">
            <a:off x="15386100" y="5184690"/>
            <a:ext cx="1949371" cy="1910384"/>
          </a:xfrm>
          <a:custGeom>
            <a:avLst/>
            <a:gdLst/>
            <a:ahLst/>
            <a:cxnLst/>
            <a:rect r="r" b="b" t="t" l="l"/>
            <a:pathLst>
              <a:path h="1910384" w="1949371">
                <a:moveTo>
                  <a:pt x="0" y="0"/>
                </a:moveTo>
                <a:lnTo>
                  <a:pt x="1949371" y="0"/>
                </a:lnTo>
                <a:lnTo>
                  <a:pt x="1949371" y="1910384"/>
                </a:lnTo>
                <a:lnTo>
                  <a:pt x="0" y="191038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4262732">
            <a:off x="12726981" y="7881591"/>
            <a:ext cx="1242543" cy="1217692"/>
          </a:xfrm>
          <a:custGeom>
            <a:avLst/>
            <a:gdLst/>
            <a:ahLst/>
            <a:cxnLst/>
            <a:rect r="r" b="b" t="t" l="l"/>
            <a:pathLst>
              <a:path h="1217692" w="1242543">
                <a:moveTo>
                  <a:pt x="0" y="0"/>
                </a:moveTo>
                <a:lnTo>
                  <a:pt x="1242543" y="0"/>
                </a:lnTo>
                <a:lnTo>
                  <a:pt x="1242543" y="1217692"/>
                </a:lnTo>
                <a:lnTo>
                  <a:pt x="0" y="121769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85402">
            <a:off x="12745037" y="5427311"/>
            <a:ext cx="863629" cy="846356"/>
          </a:xfrm>
          <a:custGeom>
            <a:avLst/>
            <a:gdLst/>
            <a:ahLst/>
            <a:cxnLst/>
            <a:rect r="r" b="b" t="t" l="l"/>
            <a:pathLst>
              <a:path h="846356" w="863629">
                <a:moveTo>
                  <a:pt x="0" y="0"/>
                </a:moveTo>
                <a:lnTo>
                  <a:pt x="863629" y="0"/>
                </a:lnTo>
                <a:lnTo>
                  <a:pt x="863629" y="846356"/>
                </a:lnTo>
                <a:lnTo>
                  <a:pt x="0" y="84635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16803486" y="279933"/>
            <a:ext cx="1497535" cy="1497535"/>
          </a:xfrm>
          <a:custGeom>
            <a:avLst/>
            <a:gdLst/>
            <a:ahLst/>
            <a:cxnLst/>
            <a:rect r="r" b="b" t="t" l="l"/>
            <a:pathLst>
              <a:path h="1497535" w="1497535">
                <a:moveTo>
                  <a:pt x="0" y="0"/>
                </a:moveTo>
                <a:lnTo>
                  <a:pt x="1497535" y="0"/>
                </a:lnTo>
                <a:lnTo>
                  <a:pt x="1497535" y="1497534"/>
                </a:lnTo>
                <a:lnTo>
                  <a:pt x="0" y="149753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transition spd="slow">
    <p:cover dir="l"/>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10287000" y="0"/>
                </a:moveTo>
                <a:lnTo>
                  <a:pt x="10287000" y="18288000"/>
                </a:lnTo>
                <a:lnTo>
                  <a:pt x="0" y="18288000"/>
                </a:lnTo>
                <a:lnTo>
                  <a:pt x="0" y="0"/>
                </a:lnTo>
                <a:lnTo>
                  <a:pt x="10287000" y="0"/>
                </a:lnTo>
                <a:close/>
              </a:path>
            </a:pathLst>
          </a:custGeom>
          <a:blipFill>
            <a:blip r:embed="rId2"/>
            <a:stretch>
              <a:fillRect l="-83333" t="0" r="-83333" b="0"/>
            </a:stretch>
          </a:blipFill>
        </p:spPr>
      </p:sp>
      <p:sp>
        <p:nvSpPr>
          <p:cNvPr name="TextBox 3" id="3"/>
          <p:cNvSpPr txBox="true"/>
          <p:nvPr/>
        </p:nvSpPr>
        <p:spPr>
          <a:xfrm rot="0">
            <a:off x="-2001596" y="217866"/>
            <a:ext cx="21376674" cy="2262841"/>
          </a:xfrm>
          <a:prstGeom prst="rect">
            <a:avLst/>
          </a:prstGeom>
        </p:spPr>
        <p:txBody>
          <a:bodyPr anchor="t" rtlCol="false" tIns="0" lIns="0" bIns="0" rIns="0">
            <a:spAutoFit/>
          </a:bodyPr>
          <a:lstStyle/>
          <a:p>
            <a:pPr algn="ctr">
              <a:lnSpc>
                <a:spcPts val="18254"/>
              </a:lnSpc>
            </a:pPr>
            <a:r>
              <a:rPr lang="en-US" sz="13038" spc="873">
                <a:solidFill>
                  <a:srgbClr val="764652"/>
                </a:solidFill>
                <a:latin typeface="Bobby Jones"/>
                <a:ea typeface="Bobby Jones"/>
                <a:cs typeface="Bobby Jones"/>
                <a:sym typeface="Bobby Jones"/>
              </a:rPr>
              <a:t>PARTS</a:t>
            </a:r>
          </a:p>
        </p:txBody>
      </p:sp>
      <p:sp>
        <p:nvSpPr>
          <p:cNvPr name="TextBox 4" id="4"/>
          <p:cNvSpPr txBox="true"/>
          <p:nvPr/>
        </p:nvSpPr>
        <p:spPr>
          <a:xfrm rot="0">
            <a:off x="1378099" y="3271781"/>
            <a:ext cx="6959728" cy="6401317"/>
          </a:xfrm>
          <a:prstGeom prst="rect">
            <a:avLst/>
          </a:prstGeom>
        </p:spPr>
        <p:txBody>
          <a:bodyPr anchor="t" rtlCol="false" tIns="0" lIns="0" bIns="0" rIns="0">
            <a:spAutoFit/>
          </a:bodyPr>
          <a:lstStyle/>
          <a:p>
            <a:pPr algn="ctr">
              <a:lnSpc>
                <a:spcPts val="3852"/>
              </a:lnSpc>
            </a:pPr>
            <a:r>
              <a:rPr lang="en-US" sz="3852" spc="165">
                <a:solidFill>
                  <a:srgbClr val="764652"/>
                </a:solidFill>
                <a:latin typeface="Bobby Jones"/>
                <a:ea typeface="Bobby Jones"/>
                <a:cs typeface="Bobby Jones"/>
                <a:sym typeface="Bobby Jones"/>
              </a:rPr>
              <a:t>FRONTAL SINUS</a:t>
            </a:r>
          </a:p>
          <a:p>
            <a:pPr algn="ctr">
              <a:lnSpc>
                <a:spcPts val="3852"/>
              </a:lnSpc>
            </a:pPr>
            <a:r>
              <a:rPr lang="en-US" sz="3852" spc="165">
                <a:solidFill>
                  <a:srgbClr val="764652"/>
                </a:solidFill>
                <a:latin typeface="Bobby Jones"/>
                <a:ea typeface="Bobby Jones"/>
                <a:cs typeface="Bobby Jones"/>
                <a:sym typeface="Bobby Jones"/>
              </a:rPr>
              <a:t>NASAL CONCHAE</a:t>
            </a:r>
          </a:p>
          <a:p>
            <a:pPr algn="ctr">
              <a:lnSpc>
                <a:spcPts val="3852"/>
              </a:lnSpc>
            </a:pPr>
            <a:r>
              <a:rPr lang="en-US" sz="3852" spc="165">
                <a:solidFill>
                  <a:srgbClr val="764652"/>
                </a:solidFill>
                <a:latin typeface="Bobby Jones"/>
                <a:ea typeface="Bobby Jones"/>
                <a:cs typeface="Bobby Jones"/>
                <a:sym typeface="Bobby Jones"/>
              </a:rPr>
              <a:t>NOSE</a:t>
            </a:r>
          </a:p>
          <a:p>
            <a:pPr algn="ctr">
              <a:lnSpc>
                <a:spcPts val="3852"/>
              </a:lnSpc>
            </a:pPr>
            <a:r>
              <a:rPr lang="en-US" sz="3852" spc="165">
                <a:solidFill>
                  <a:srgbClr val="764652"/>
                </a:solidFill>
                <a:latin typeface="Bobby Jones"/>
                <a:ea typeface="Bobby Jones"/>
                <a:cs typeface="Bobby Jones"/>
                <a:sym typeface="Bobby Jones"/>
              </a:rPr>
              <a:t>SPHENOIDAL SINUS</a:t>
            </a:r>
          </a:p>
          <a:p>
            <a:pPr algn="ctr">
              <a:lnSpc>
                <a:spcPts val="3852"/>
              </a:lnSpc>
            </a:pPr>
            <a:r>
              <a:rPr lang="en-US" sz="3852" spc="165">
                <a:solidFill>
                  <a:srgbClr val="764652"/>
                </a:solidFill>
                <a:latin typeface="Bobby Jones"/>
                <a:ea typeface="Bobby Jones"/>
                <a:cs typeface="Bobby Jones"/>
                <a:sym typeface="Bobby Jones"/>
              </a:rPr>
              <a:t>NASAL CAVITY</a:t>
            </a:r>
          </a:p>
          <a:p>
            <a:pPr algn="ctr">
              <a:lnSpc>
                <a:spcPts val="3852"/>
              </a:lnSpc>
            </a:pPr>
            <a:r>
              <a:rPr lang="en-US" sz="3852" spc="165">
                <a:solidFill>
                  <a:srgbClr val="764652"/>
                </a:solidFill>
                <a:latin typeface="Bobby Jones"/>
                <a:ea typeface="Bobby Jones"/>
                <a:cs typeface="Bobby Jones"/>
                <a:sym typeface="Bobby Jones"/>
              </a:rPr>
              <a:t>PHARYNX</a:t>
            </a:r>
          </a:p>
          <a:p>
            <a:pPr algn="ctr">
              <a:lnSpc>
                <a:spcPts val="3852"/>
              </a:lnSpc>
            </a:pPr>
            <a:r>
              <a:rPr lang="en-US" sz="3852" spc="165">
                <a:solidFill>
                  <a:srgbClr val="764652"/>
                </a:solidFill>
                <a:latin typeface="Bobby Jones"/>
                <a:ea typeface="Bobby Jones"/>
                <a:cs typeface="Bobby Jones"/>
                <a:sym typeface="Bobby Jones"/>
              </a:rPr>
              <a:t>LARYNX</a:t>
            </a:r>
          </a:p>
          <a:p>
            <a:pPr algn="ctr">
              <a:lnSpc>
                <a:spcPts val="3852"/>
              </a:lnSpc>
            </a:pPr>
            <a:r>
              <a:rPr lang="en-US" sz="3852" spc="165">
                <a:solidFill>
                  <a:srgbClr val="764652"/>
                </a:solidFill>
                <a:latin typeface="Bobby Jones"/>
                <a:ea typeface="Bobby Jones"/>
                <a:cs typeface="Bobby Jones"/>
                <a:sym typeface="Bobby Jones"/>
              </a:rPr>
              <a:t>TRACHEA</a:t>
            </a:r>
          </a:p>
          <a:p>
            <a:pPr algn="ctr">
              <a:lnSpc>
                <a:spcPts val="3852"/>
              </a:lnSpc>
            </a:pPr>
            <a:r>
              <a:rPr lang="en-US" sz="3852" spc="165">
                <a:solidFill>
                  <a:srgbClr val="764652"/>
                </a:solidFill>
                <a:latin typeface="Bobby Jones"/>
                <a:ea typeface="Bobby Jones"/>
                <a:cs typeface="Bobby Jones"/>
                <a:sym typeface="Bobby Jones"/>
              </a:rPr>
              <a:t>RIGHT LUNG &amp; LEFT LUNG</a:t>
            </a:r>
          </a:p>
          <a:p>
            <a:pPr algn="ctr">
              <a:lnSpc>
                <a:spcPts val="3852"/>
              </a:lnSpc>
            </a:pPr>
            <a:r>
              <a:rPr lang="en-US" sz="3852" spc="165">
                <a:solidFill>
                  <a:srgbClr val="764652"/>
                </a:solidFill>
                <a:latin typeface="Bobby Jones"/>
                <a:ea typeface="Bobby Jones"/>
                <a:cs typeface="Bobby Jones"/>
                <a:sym typeface="Bobby Jones"/>
              </a:rPr>
              <a:t>BRONCHUS</a:t>
            </a:r>
          </a:p>
          <a:p>
            <a:pPr algn="ctr">
              <a:lnSpc>
                <a:spcPts val="3852"/>
              </a:lnSpc>
            </a:pPr>
            <a:r>
              <a:rPr lang="en-US" sz="3852" spc="165">
                <a:solidFill>
                  <a:srgbClr val="764652"/>
                </a:solidFill>
                <a:latin typeface="Bobby Jones"/>
                <a:ea typeface="Bobby Jones"/>
                <a:cs typeface="Bobby Jones"/>
                <a:sym typeface="Bobby Jones"/>
              </a:rPr>
              <a:t>ALVEOLI</a:t>
            </a:r>
          </a:p>
          <a:p>
            <a:pPr algn="ctr">
              <a:lnSpc>
                <a:spcPts val="3852"/>
              </a:lnSpc>
            </a:pPr>
            <a:r>
              <a:rPr lang="en-US" sz="3852" spc="165">
                <a:solidFill>
                  <a:srgbClr val="764652"/>
                </a:solidFill>
                <a:latin typeface="Bobby Jones"/>
                <a:ea typeface="Bobby Jones"/>
                <a:cs typeface="Bobby Jones"/>
                <a:sym typeface="Bobby Jones"/>
              </a:rPr>
              <a:t>BRONCHIOLES</a:t>
            </a:r>
          </a:p>
          <a:p>
            <a:pPr algn="ctr">
              <a:lnSpc>
                <a:spcPts val="3852"/>
              </a:lnSpc>
            </a:pPr>
            <a:r>
              <a:rPr lang="en-US" sz="3852" spc="165">
                <a:solidFill>
                  <a:srgbClr val="764652"/>
                </a:solidFill>
                <a:latin typeface="Bobby Jones"/>
                <a:ea typeface="Bobby Jones"/>
                <a:cs typeface="Bobby Jones"/>
                <a:sym typeface="Bobby Jones"/>
              </a:rPr>
              <a:t>DIAPHRAGM</a:t>
            </a:r>
          </a:p>
        </p:txBody>
      </p:sp>
      <p:sp>
        <p:nvSpPr>
          <p:cNvPr name="Freeform 5" id="5"/>
          <p:cNvSpPr/>
          <p:nvPr/>
        </p:nvSpPr>
        <p:spPr>
          <a:xfrm flipH="false" flipV="false" rot="8897843">
            <a:off x="15247608" y="368698"/>
            <a:ext cx="2344357" cy="3314643"/>
          </a:xfrm>
          <a:custGeom>
            <a:avLst/>
            <a:gdLst/>
            <a:ahLst/>
            <a:cxnLst/>
            <a:rect r="r" b="b" t="t" l="l"/>
            <a:pathLst>
              <a:path h="3314643" w="2344357">
                <a:moveTo>
                  <a:pt x="0" y="0"/>
                </a:moveTo>
                <a:lnTo>
                  <a:pt x="2344356" y="0"/>
                </a:lnTo>
                <a:lnTo>
                  <a:pt x="2344356" y="3314643"/>
                </a:lnTo>
                <a:lnTo>
                  <a:pt x="0" y="331464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16249302" y="8381747"/>
            <a:ext cx="2351807" cy="2304771"/>
          </a:xfrm>
          <a:custGeom>
            <a:avLst/>
            <a:gdLst/>
            <a:ahLst/>
            <a:cxnLst/>
            <a:rect r="r" b="b" t="t" l="l"/>
            <a:pathLst>
              <a:path h="2304771" w="2351807">
                <a:moveTo>
                  <a:pt x="0" y="0"/>
                </a:moveTo>
                <a:lnTo>
                  <a:pt x="2351807" y="0"/>
                </a:lnTo>
                <a:lnTo>
                  <a:pt x="2351807" y="2304771"/>
                </a:lnTo>
                <a:lnTo>
                  <a:pt x="0" y="230477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515004" y="8102532"/>
            <a:ext cx="2863201" cy="2863201"/>
          </a:xfrm>
          <a:custGeom>
            <a:avLst/>
            <a:gdLst/>
            <a:ahLst/>
            <a:cxnLst/>
            <a:rect r="r" b="b" t="t" l="l"/>
            <a:pathLst>
              <a:path h="2863201" w="2863201">
                <a:moveTo>
                  <a:pt x="0" y="0"/>
                </a:moveTo>
                <a:lnTo>
                  <a:pt x="2863201" y="0"/>
                </a:lnTo>
                <a:lnTo>
                  <a:pt x="2863201" y="2863201"/>
                </a:lnTo>
                <a:lnTo>
                  <a:pt x="0" y="28632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8" id="8"/>
          <p:cNvGrpSpPr/>
          <p:nvPr/>
        </p:nvGrpSpPr>
        <p:grpSpPr>
          <a:xfrm rot="0">
            <a:off x="470415" y="503616"/>
            <a:ext cx="2977777" cy="3246008"/>
            <a:chOff x="0" y="0"/>
            <a:chExt cx="3970369" cy="4328011"/>
          </a:xfrm>
        </p:grpSpPr>
        <p:sp>
          <p:nvSpPr>
            <p:cNvPr name="Freeform 9" id="9"/>
            <p:cNvSpPr/>
            <p:nvPr/>
          </p:nvSpPr>
          <p:spPr>
            <a:xfrm flipH="false" flipV="false" rot="0">
              <a:off x="0" y="0"/>
              <a:ext cx="2357482" cy="2582899"/>
            </a:xfrm>
            <a:custGeom>
              <a:avLst/>
              <a:gdLst/>
              <a:ahLst/>
              <a:cxnLst/>
              <a:rect r="r" b="b" t="t" l="l"/>
              <a:pathLst>
                <a:path h="2582899" w="2357482">
                  <a:moveTo>
                    <a:pt x="0" y="0"/>
                  </a:moveTo>
                  <a:lnTo>
                    <a:pt x="2357482" y="0"/>
                  </a:lnTo>
                  <a:lnTo>
                    <a:pt x="2357482" y="2582899"/>
                  </a:lnTo>
                  <a:lnTo>
                    <a:pt x="0" y="258289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8503353">
              <a:off x="1620950" y="859447"/>
              <a:ext cx="1907211" cy="2089574"/>
            </a:xfrm>
            <a:custGeom>
              <a:avLst/>
              <a:gdLst/>
              <a:ahLst/>
              <a:cxnLst/>
              <a:rect r="r" b="b" t="t" l="l"/>
              <a:pathLst>
                <a:path h="2089574" w="1907211">
                  <a:moveTo>
                    <a:pt x="0" y="0"/>
                  </a:moveTo>
                  <a:lnTo>
                    <a:pt x="1907211" y="0"/>
                  </a:lnTo>
                  <a:lnTo>
                    <a:pt x="1907211" y="2089574"/>
                  </a:lnTo>
                  <a:lnTo>
                    <a:pt x="0" y="208957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6813515">
              <a:off x="917895" y="2388778"/>
              <a:ext cx="1582936" cy="1734292"/>
            </a:xfrm>
            <a:custGeom>
              <a:avLst/>
              <a:gdLst/>
              <a:ahLst/>
              <a:cxnLst/>
              <a:rect r="r" b="b" t="t" l="l"/>
              <a:pathLst>
                <a:path h="1734292" w="1582936">
                  <a:moveTo>
                    <a:pt x="0" y="0"/>
                  </a:moveTo>
                  <a:lnTo>
                    <a:pt x="1582936" y="0"/>
                  </a:lnTo>
                  <a:lnTo>
                    <a:pt x="1582936" y="1734292"/>
                  </a:lnTo>
                  <a:lnTo>
                    <a:pt x="0" y="173429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sp>
        <p:nvSpPr>
          <p:cNvPr name="Freeform 12" id="12"/>
          <p:cNvSpPr/>
          <p:nvPr/>
        </p:nvSpPr>
        <p:spPr>
          <a:xfrm flipH="false" flipV="false" rot="0">
            <a:off x="8337827" y="3103071"/>
            <a:ext cx="9320041" cy="6681587"/>
          </a:xfrm>
          <a:custGeom>
            <a:avLst/>
            <a:gdLst/>
            <a:ahLst/>
            <a:cxnLst/>
            <a:rect r="r" b="b" t="t" l="l"/>
            <a:pathLst>
              <a:path h="6681587" w="9320041">
                <a:moveTo>
                  <a:pt x="0" y="0"/>
                </a:moveTo>
                <a:lnTo>
                  <a:pt x="9320041" y="0"/>
                </a:lnTo>
                <a:lnTo>
                  <a:pt x="9320041" y="6681587"/>
                </a:lnTo>
                <a:lnTo>
                  <a:pt x="0" y="6681587"/>
                </a:lnTo>
                <a:lnTo>
                  <a:pt x="0" y="0"/>
                </a:lnTo>
                <a:close/>
              </a:path>
            </a:pathLst>
          </a:custGeom>
          <a:blipFill>
            <a:blip r:embed="rId15"/>
            <a:stretch>
              <a:fillRect l="-13724" t="0" r="-13724" b="0"/>
            </a:stretch>
          </a:blipFill>
        </p:spPr>
      </p:sp>
    </p:spTree>
  </p:cSld>
  <p:clrMapOvr>
    <a:masterClrMapping/>
  </p:clrMapOvr>
  <p:transition spd="slow">
    <p:cover dir="l"/>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10287000" y="0"/>
                </a:moveTo>
                <a:lnTo>
                  <a:pt x="10287000" y="18288000"/>
                </a:lnTo>
                <a:lnTo>
                  <a:pt x="0" y="18288000"/>
                </a:lnTo>
                <a:lnTo>
                  <a:pt x="0" y="0"/>
                </a:lnTo>
                <a:lnTo>
                  <a:pt x="10287000" y="0"/>
                </a:lnTo>
                <a:close/>
              </a:path>
            </a:pathLst>
          </a:custGeom>
          <a:blipFill>
            <a:blip r:embed="rId2"/>
            <a:stretch>
              <a:fillRect l="-83333" t="0" r="-83333" b="0"/>
            </a:stretch>
          </a:blipFill>
        </p:spPr>
      </p:sp>
      <p:sp>
        <p:nvSpPr>
          <p:cNvPr name="TextBox 3" id="3"/>
          <p:cNvSpPr txBox="true"/>
          <p:nvPr/>
        </p:nvSpPr>
        <p:spPr>
          <a:xfrm rot="0">
            <a:off x="4169073" y="1428704"/>
            <a:ext cx="6028963" cy="847725"/>
          </a:xfrm>
          <a:prstGeom prst="rect">
            <a:avLst/>
          </a:prstGeom>
        </p:spPr>
        <p:txBody>
          <a:bodyPr anchor="t" rtlCol="false" tIns="0" lIns="0" bIns="0" rIns="0">
            <a:spAutoFit/>
          </a:bodyPr>
          <a:lstStyle/>
          <a:p>
            <a:pPr algn="l">
              <a:lnSpc>
                <a:spcPts val="6599"/>
              </a:lnSpc>
            </a:pPr>
            <a:r>
              <a:rPr lang="en-US" sz="5499" spc="181">
                <a:solidFill>
                  <a:srgbClr val="764652"/>
                </a:solidFill>
                <a:latin typeface="Bobby Jones"/>
                <a:ea typeface="Bobby Jones"/>
                <a:cs typeface="Bobby Jones"/>
                <a:sym typeface="Bobby Jones"/>
              </a:rPr>
              <a:t>FRONTAL SINUS</a:t>
            </a:r>
          </a:p>
        </p:txBody>
      </p:sp>
      <p:sp>
        <p:nvSpPr>
          <p:cNvPr name="Freeform 4" id="4"/>
          <p:cNvSpPr/>
          <p:nvPr/>
        </p:nvSpPr>
        <p:spPr>
          <a:xfrm flipH="false" flipV="false" rot="-669489">
            <a:off x="9695387" y="1085697"/>
            <a:ext cx="2430065" cy="2381464"/>
          </a:xfrm>
          <a:custGeom>
            <a:avLst/>
            <a:gdLst/>
            <a:ahLst/>
            <a:cxnLst/>
            <a:rect r="r" b="b" t="t" l="l"/>
            <a:pathLst>
              <a:path h="2381464" w="2430065">
                <a:moveTo>
                  <a:pt x="0" y="0"/>
                </a:moveTo>
                <a:lnTo>
                  <a:pt x="2430065" y="0"/>
                </a:lnTo>
                <a:lnTo>
                  <a:pt x="2430065" y="2381464"/>
                </a:lnTo>
                <a:lnTo>
                  <a:pt x="0" y="23814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6095390">
            <a:off x="12204630" y="3851121"/>
            <a:ext cx="1252400" cy="1227352"/>
          </a:xfrm>
          <a:custGeom>
            <a:avLst/>
            <a:gdLst/>
            <a:ahLst/>
            <a:cxnLst/>
            <a:rect r="r" b="b" t="t" l="l"/>
            <a:pathLst>
              <a:path h="1227352" w="1252400">
                <a:moveTo>
                  <a:pt x="0" y="0"/>
                </a:moveTo>
                <a:lnTo>
                  <a:pt x="1252400" y="0"/>
                </a:lnTo>
                <a:lnTo>
                  <a:pt x="1252400" y="1227351"/>
                </a:lnTo>
                <a:lnTo>
                  <a:pt x="0" y="122735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9660390" y="504571"/>
            <a:ext cx="6340879" cy="4696948"/>
          </a:xfrm>
          <a:custGeom>
            <a:avLst/>
            <a:gdLst/>
            <a:ahLst/>
            <a:cxnLst/>
            <a:rect r="r" b="b" t="t" l="l"/>
            <a:pathLst>
              <a:path h="4696948" w="6340879">
                <a:moveTo>
                  <a:pt x="0" y="0"/>
                </a:moveTo>
                <a:lnTo>
                  <a:pt x="6340880" y="0"/>
                </a:lnTo>
                <a:lnTo>
                  <a:pt x="6340880" y="4696948"/>
                </a:lnTo>
                <a:lnTo>
                  <a:pt x="0" y="4696948"/>
                </a:lnTo>
                <a:lnTo>
                  <a:pt x="0" y="0"/>
                </a:lnTo>
                <a:close/>
              </a:path>
            </a:pathLst>
          </a:custGeom>
          <a:blipFill>
            <a:blip r:embed="rId5"/>
            <a:stretch>
              <a:fillRect l="0" t="0" r="0" b="0"/>
            </a:stretch>
          </a:blipFill>
        </p:spPr>
      </p:sp>
      <p:sp>
        <p:nvSpPr>
          <p:cNvPr name="Freeform 7" id="7"/>
          <p:cNvSpPr/>
          <p:nvPr/>
        </p:nvSpPr>
        <p:spPr>
          <a:xfrm flipH="false" flipV="false" rot="0">
            <a:off x="1917901" y="4464796"/>
            <a:ext cx="4763225" cy="4763225"/>
          </a:xfrm>
          <a:custGeom>
            <a:avLst/>
            <a:gdLst/>
            <a:ahLst/>
            <a:cxnLst/>
            <a:rect r="r" b="b" t="t" l="l"/>
            <a:pathLst>
              <a:path h="4763225" w="4763225">
                <a:moveTo>
                  <a:pt x="0" y="0"/>
                </a:moveTo>
                <a:lnTo>
                  <a:pt x="4763225" y="0"/>
                </a:lnTo>
                <a:lnTo>
                  <a:pt x="4763225" y="4763226"/>
                </a:lnTo>
                <a:lnTo>
                  <a:pt x="0" y="4763226"/>
                </a:lnTo>
                <a:lnTo>
                  <a:pt x="0" y="0"/>
                </a:lnTo>
                <a:close/>
              </a:path>
            </a:pathLst>
          </a:custGeom>
          <a:blipFill>
            <a:blip r:embed="rId6"/>
            <a:stretch>
              <a:fillRect l="0" t="0" r="0" b="0"/>
            </a:stretch>
          </a:blipFill>
        </p:spPr>
      </p:sp>
      <p:sp>
        <p:nvSpPr>
          <p:cNvPr name="TextBox 8" id="8"/>
          <p:cNvSpPr txBox="true"/>
          <p:nvPr/>
        </p:nvSpPr>
        <p:spPr>
          <a:xfrm rot="0">
            <a:off x="11008263" y="5728801"/>
            <a:ext cx="6028963" cy="847725"/>
          </a:xfrm>
          <a:prstGeom prst="rect">
            <a:avLst/>
          </a:prstGeom>
        </p:spPr>
        <p:txBody>
          <a:bodyPr anchor="t" rtlCol="false" tIns="0" lIns="0" bIns="0" rIns="0">
            <a:spAutoFit/>
          </a:bodyPr>
          <a:lstStyle/>
          <a:p>
            <a:pPr algn="l">
              <a:lnSpc>
                <a:spcPts val="6599"/>
              </a:lnSpc>
            </a:pPr>
            <a:r>
              <a:rPr lang="en-US" sz="5499" spc="181">
                <a:solidFill>
                  <a:srgbClr val="764652"/>
                </a:solidFill>
                <a:latin typeface="Bobby Jones"/>
                <a:ea typeface="Bobby Jones"/>
                <a:cs typeface="Bobby Jones"/>
                <a:sym typeface="Bobby Jones"/>
              </a:rPr>
              <a:t>NASAL CONCHAE</a:t>
            </a:r>
          </a:p>
        </p:txBody>
      </p:sp>
      <p:sp>
        <p:nvSpPr>
          <p:cNvPr name="TextBox 9" id="9"/>
          <p:cNvSpPr txBox="true"/>
          <p:nvPr/>
        </p:nvSpPr>
        <p:spPr>
          <a:xfrm rot="0">
            <a:off x="9309625" y="6882628"/>
            <a:ext cx="6028963" cy="2972103"/>
          </a:xfrm>
          <a:prstGeom prst="rect">
            <a:avLst/>
          </a:prstGeom>
        </p:spPr>
        <p:txBody>
          <a:bodyPr anchor="t" rtlCol="false" tIns="0" lIns="0" bIns="0" rIns="0">
            <a:spAutoFit/>
          </a:bodyPr>
          <a:lstStyle/>
          <a:p>
            <a:pPr algn="l">
              <a:lnSpc>
                <a:spcPts val="2977"/>
              </a:lnSpc>
            </a:pPr>
            <a:r>
              <a:rPr lang="en-US" sz="2420">
                <a:solidFill>
                  <a:srgbClr val="50242F"/>
                </a:solidFill>
                <a:latin typeface="Dosis"/>
                <a:ea typeface="Dosis"/>
                <a:cs typeface="Dosis"/>
                <a:sym typeface="Dosis"/>
              </a:rPr>
              <a:t>Due t</a:t>
            </a:r>
            <a:r>
              <a:rPr lang="en-US" sz="2420">
                <a:solidFill>
                  <a:srgbClr val="50242F"/>
                </a:solidFill>
                <a:latin typeface="Dosis"/>
                <a:ea typeface="Dosis"/>
                <a:cs typeface="Dosis"/>
                <a:sym typeface="Dosis"/>
              </a:rPr>
              <a:t>o its highly convoluted and 'scroll-like' arrangement, the main function of the nasal concha is to increase the surface area of the nasal cavities in order to provide warming and humidification of air as it passes to the lungs.</a:t>
            </a:r>
          </a:p>
          <a:p>
            <a:pPr algn="l">
              <a:lnSpc>
                <a:spcPts val="2977"/>
              </a:lnSpc>
            </a:pPr>
          </a:p>
          <a:p>
            <a:pPr algn="l">
              <a:lnSpc>
                <a:spcPts val="2977"/>
              </a:lnSpc>
            </a:pPr>
          </a:p>
          <a:p>
            <a:pPr algn="l">
              <a:lnSpc>
                <a:spcPts val="2977"/>
              </a:lnSpc>
            </a:pPr>
          </a:p>
        </p:txBody>
      </p:sp>
      <p:sp>
        <p:nvSpPr>
          <p:cNvPr name="TextBox 10" id="10"/>
          <p:cNvSpPr txBox="true"/>
          <p:nvPr/>
        </p:nvSpPr>
        <p:spPr>
          <a:xfrm rot="0">
            <a:off x="2568278" y="2607118"/>
            <a:ext cx="6028963" cy="1114728"/>
          </a:xfrm>
          <a:prstGeom prst="rect">
            <a:avLst/>
          </a:prstGeom>
        </p:spPr>
        <p:txBody>
          <a:bodyPr anchor="t" rtlCol="false" tIns="0" lIns="0" bIns="0" rIns="0">
            <a:spAutoFit/>
          </a:bodyPr>
          <a:lstStyle/>
          <a:p>
            <a:pPr algn="l">
              <a:lnSpc>
                <a:spcPts val="2977"/>
              </a:lnSpc>
            </a:pPr>
            <a:r>
              <a:rPr lang="en-US" sz="2420">
                <a:solidFill>
                  <a:srgbClr val="50242F"/>
                </a:solidFill>
                <a:latin typeface="Dosis"/>
                <a:ea typeface="Dosis"/>
                <a:cs typeface="Dosis"/>
                <a:sym typeface="Dosis"/>
              </a:rPr>
              <a:t>Th</a:t>
            </a:r>
            <a:r>
              <a:rPr lang="en-US" sz="2420">
                <a:solidFill>
                  <a:srgbClr val="50242F"/>
                </a:solidFill>
                <a:latin typeface="Dosis"/>
                <a:ea typeface="Dosis"/>
                <a:cs typeface="Dosis"/>
                <a:sym typeface="Dosis"/>
              </a:rPr>
              <a:t>e mucosal lining in the frontal sinus helps to warm and humidify inhaled air entering from the nasal cavity,</a:t>
            </a:r>
          </a:p>
        </p:txBody>
      </p:sp>
      <p:sp>
        <p:nvSpPr>
          <p:cNvPr name="TextBox 11" id="11"/>
          <p:cNvSpPr txBox="true"/>
          <p:nvPr/>
        </p:nvSpPr>
        <p:spPr>
          <a:xfrm rot="0">
            <a:off x="2168228" y="1044525"/>
            <a:ext cx="1600795" cy="1520190"/>
          </a:xfrm>
          <a:prstGeom prst="rect">
            <a:avLst/>
          </a:prstGeom>
        </p:spPr>
        <p:txBody>
          <a:bodyPr anchor="t" rtlCol="false" tIns="0" lIns="0" bIns="0" rIns="0">
            <a:spAutoFit/>
          </a:bodyPr>
          <a:lstStyle/>
          <a:p>
            <a:pPr algn="ctr">
              <a:lnSpc>
                <a:spcPts val="11100"/>
              </a:lnSpc>
            </a:pPr>
            <a:r>
              <a:rPr lang="en-US" sz="11100" spc="299">
                <a:solidFill>
                  <a:srgbClr val="764652"/>
                </a:solidFill>
                <a:latin typeface="Bobby Jones"/>
                <a:ea typeface="Bobby Jones"/>
                <a:cs typeface="Bobby Jones"/>
                <a:sym typeface="Bobby Jones"/>
              </a:rPr>
              <a:t>01</a:t>
            </a:r>
          </a:p>
        </p:txBody>
      </p:sp>
      <p:sp>
        <p:nvSpPr>
          <p:cNvPr name="TextBox 12" id="12"/>
          <p:cNvSpPr txBox="true"/>
          <p:nvPr/>
        </p:nvSpPr>
        <p:spPr>
          <a:xfrm rot="0">
            <a:off x="9144000" y="5255548"/>
            <a:ext cx="1600795" cy="1520190"/>
          </a:xfrm>
          <a:prstGeom prst="rect">
            <a:avLst/>
          </a:prstGeom>
        </p:spPr>
        <p:txBody>
          <a:bodyPr anchor="t" rtlCol="false" tIns="0" lIns="0" bIns="0" rIns="0">
            <a:spAutoFit/>
          </a:bodyPr>
          <a:lstStyle/>
          <a:p>
            <a:pPr algn="ctr">
              <a:lnSpc>
                <a:spcPts val="11100"/>
              </a:lnSpc>
            </a:pPr>
            <a:r>
              <a:rPr lang="en-US" sz="11100" spc="166">
                <a:solidFill>
                  <a:srgbClr val="764652"/>
                </a:solidFill>
                <a:latin typeface="Bobby Jones"/>
                <a:ea typeface="Bobby Jones"/>
                <a:cs typeface="Bobby Jones"/>
                <a:sym typeface="Bobby Jones"/>
              </a:rPr>
              <a:t>02</a:t>
            </a:r>
          </a:p>
        </p:txBody>
      </p:sp>
    </p:spTree>
  </p:cSld>
  <p:clrMapOvr>
    <a:masterClrMapping/>
  </p:clrMapOvr>
  <p:transition spd="slow">
    <p:cover dir="l"/>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10287000" y="0"/>
                </a:moveTo>
                <a:lnTo>
                  <a:pt x="10287000" y="18288000"/>
                </a:lnTo>
                <a:lnTo>
                  <a:pt x="0" y="18288000"/>
                </a:lnTo>
                <a:lnTo>
                  <a:pt x="0" y="0"/>
                </a:lnTo>
                <a:lnTo>
                  <a:pt x="10287000" y="0"/>
                </a:lnTo>
                <a:close/>
              </a:path>
            </a:pathLst>
          </a:custGeom>
          <a:blipFill>
            <a:blip r:embed="rId2"/>
            <a:stretch>
              <a:fillRect l="-83333" t="0" r="-83333" b="0"/>
            </a:stretch>
          </a:blipFill>
        </p:spPr>
      </p:sp>
      <p:sp>
        <p:nvSpPr>
          <p:cNvPr name="Freeform 3" id="3"/>
          <p:cNvSpPr/>
          <p:nvPr/>
        </p:nvSpPr>
        <p:spPr>
          <a:xfrm flipH="false" flipV="false" rot="0">
            <a:off x="2821535" y="261327"/>
            <a:ext cx="5029317" cy="5029317"/>
          </a:xfrm>
          <a:custGeom>
            <a:avLst/>
            <a:gdLst/>
            <a:ahLst/>
            <a:cxnLst/>
            <a:rect r="r" b="b" t="t" l="l"/>
            <a:pathLst>
              <a:path h="5029317" w="5029317">
                <a:moveTo>
                  <a:pt x="0" y="0"/>
                </a:moveTo>
                <a:lnTo>
                  <a:pt x="5029317" y="0"/>
                </a:lnTo>
                <a:lnTo>
                  <a:pt x="5029317" y="5029316"/>
                </a:lnTo>
                <a:lnTo>
                  <a:pt x="0" y="5029316"/>
                </a:lnTo>
                <a:lnTo>
                  <a:pt x="0" y="0"/>
                </a:lnTo>
                <a:close/>
              </a:path>
            </a:pathLst>
          </a:custGeom>
          <a:blipFill>
            <a:blip r:embed="rId3"/>
            <a:stretch>
              <a:fillRect l="0" t="0" r="0" b="0"/>
            </a:stretch>
          </a:blipFill>
        </p:spPr>
      </p:sp>
      <p:sp>
        <p:nvSpPr>
          <p:cNvPr name="Freeform 4" id="4"/>
          <p:cNvSpPr/>
          <p:nvPr/>
        </p:nvSpPr>
        <p:spPr>
          <a:xfrm flipH="false" flipV="false" rot="0">
            <a:off x="9144000" y="4643462"/>
            <a:ext cx="8594577" cy="4827818"/>
          </a:xfrm>
          <a:custGeom>
            <a:avLst/>
            <a:gdLst/>
            <a:ahLst/>
            <a:cxnLst/>
            <a:rect r="r" b="b" t="t" l="l"/>
            <a:pathLst>
              <a:path h="4827818" w="8594577">
                <a:moveTo>
                  <a:pt x="0" y="0"/>
                </a:moveTo>
                <a:lnTo>
                  <a:pt x="8594577" y="0"/>
                </a:lnTo>
                <a:lnTo>
                  <a:pt x="8594577" y="4827818"/>
                </a:lnTo>
                <a:lnTo>
                  <a:pt x="0" y="4827818"/>
                </a:lnTo>
                <a:lnTo>
                  <a:pt x="0" y="0"/>
                </a:lnTo>
                <a:close/>
              </a:path>
            </a:pathLst>
          </a:custGeom>
          <a:blipFill>
            <a:blip r:embed="rId4"/>
            <a:stretch>
              <a:fillRect l="0" t="0" r="0" b="0"/>
            </a:stretch>
          </a:blipFill>
        </p:spPr>
      </p:sp>
      <p:sp>
        <p:nvSpPr>
          <p:cNvPr name="TextBox 5" id="5"/>
          <p:cNvSpPr txBox="true"/>
          <p:nvPr/>
        </p:nvSpPr>
        <p:spPr>
          <a:xfrm rot="0">
            <a:off x="3693185" y="5417229"/>
            <a:ext cx="6028963" cy="847725"/>
          </a:xfrm>
          <a:prstGeom prst="rect">
            <a:avLst/>
          </a:prstGeom>
        </p:spPr>
        <p:txBody>
          <a:bodyPr anchor="t" rtlCol="false" tIns="0" lIns="0" bIns="0" rIns="0">
            <a:spAutoFit/>
          </a:bodyPr>
          <a:lstStyle/>
          <a:p>
            <a:pPr algn="l">
              <a:lnSpc>
                <a:spcPts val="6599"/>
              </a:lnSpc>
            </a:pPr>
            <a:r>
              <a:rPr lang="en-US" sz="5499" spc="181">
                <a:solidFill>
                  <a:srgbClr val="764652"/>
                </a:solidFill>
                <a:latin typeface="Bobby Jones"/>
                <a:ea typeface="Bobby Jones"/>
                <a:cs typeface="Bobby Jones"/>
                <a:sym typeface="Bobby Jones"/>
              </a:rPr>
              <a:t>SPHENOIDAL SINUS</a:t>
            </a:r>
          </a:p>
        </p:txBody>
      </p:sp>
      <p:sp>
        <p:nvSpPr>
          <p:cNvPr name="TextBox 6" id="6"/>
          <p:cNvSpPr txBox="true"/>
          <p:nvPr/>
        </p:nvSpPr>
        <p:spPr>
          <a:xfrm rot="0">
            <a:off x="2115779" y="6687806"/>
            <a:ext cx="6028963" cy="1486203"/>
          </a:xfrm>
          <a:prstGeom prst="rect">
            <a:avLst/>
          </a:prstGeom>
        </p:spPr>
        <p:txBody>
          <a:bodyPr anchor="t" rtlCol="false" tIns="0" lIns="0" bIns="0" rIns="0">
            <a:spAutoFit/>
          </a:bodyPr>
          <a:lstStyle/>
          <a:p>
            <a:pPr algn="l">
              <a:lnSpc>
                <a:spcPts val="2977"/>
              </a:lnSpc>
            </a:pPr>
            <a:r>
              <a:rPr lang="en-US" sz="2420">
                <a:solidFill>
                  <a:srgbClr val="50242F"/>
                </a:solidFill>
                <a:latin typeface="Dosis"/>
                <a:ea typeface="Dosis"/>
                <a:cs typeface="Dosis"/>
                <a:sym typeface="Dosis"/>
              </a:rPr>
              <a:t>Of</a:t>
            </a:r>
            <a:r>
              <a:rPr lang="en-US" sz="2420">
                <a:solidFill>
                  <a:srgbClr val="50242F"/>
                </a:solidFill>
                <a:latin typeface="Dosis"/>
                <a:ea typeface="Dosis"/>
                <a:cs typeface="Dosis"/>
                <a:sym typeface="Dosis"/>
              </a:rPr>
              <a:t> all your sinuses, your sphenoid sinus is the farthest back in your skull. Your sphenoid sinuses make mucus that clears germs and allergens out through your nose.</a:t>
            </a:r>
          </a:p>
        </p:txBody>
      </p:sp>
      <p:sp>
        <p:nvSpPr>
          <p:cNvPr name="TextBox 7" id="7"/>
          <p:cNvSpPr txBox="true"/>
          <p:nvPr/>
        </p:nvSpPr>
        <p:spPr>
          <a:xfrm rot="0">
            <a:off x="9144000" y="2936128"/>
            <a:ext cx="6028963" cy="1114728"/>
          </a:xfrm>
          <a:prstGeom prst="rect">
            <a:avLst/>
          </a:prstGeom>
        </p:spPr>
        <p:txBody>
          <a:bodyPr anchor="t" rtlCol="false" tIns="0" lIns="0" bIns="0" rIns="0">
            <a:spAutoFit/>
          </a:bodyPr>
          <a:lstStyle/>
          <a:p>
            <a:pPr algn="l">
              <a:lnSpc>
                <a:spcPts val="2977"/>
              </a:lnSpc>
            </a:pPr>
            <a:r>
              <a:rPr lang="en-US" sz="2420">
                <a:solidFill>
                  <a:srgbClr val="50242F"/>
                </a:solidFill>
                <a:latin typeface="Dosis"/>
                <a:ea typeface="Dosis"/>
                <a:cs typeface="Dosis"/>
                <a:sym typeface="Dosis"/>
              </a:rPr>
              <a:t>H</a:t>
            </a:r>
            <a:r>
              <a:rPr lang="en-US" sz="2420">
                <a:solidFill>
                  <a:srgbClr val="50242F"/>
                </a:solidFill>
                <a:latin typeface="Dosis"/>
                <a:ea typeface="Dosis"/>
                <a:cs typeface="Dosis"/>
                <a:sym typeface="Dosis"/>
              </a:rPr>
              <a:t>umidify, warm, filter, and act as a conduit for inspired air, as well as protect the respiratory tract through the use of the mucociliary system.</a:t>
            </a:r>
          </a:p>
        </p:txBody>
      </p:sp>
      <p:sp>
        <p:nvSpPr>
          <p:cNvPr name="TextBox 8" id="8"/>
          <p:cNvSpPr txBox="true"/>
          <p:nvPr/>
        </p:nvSpPr>
        <p:spPr>
          <a:xfrm rot="0">
            <a:off x="10794116" y="1666445"/>
            <a:ext cx="7916320" cy="847725"/>
          </a:xfrm>
          <a:prstGeom prst="rect">
            <a:avLst/>
          </a:prstGeom>
        </p:spPr>
        <p:txBody>
          <a:bodyPr anchor="t" rtlCol="false" tIns="0" lIns="0" bIns="0" rIns="0">
            <a:spAutoFit/>
          </a:bodyPr>
          <a:lstStyle/>
          <a:p>
            <a:pPr algn="l">
              <a:lnSpc>
                <a:spcPts val="6599"/>
              </a:lnSpc>
            </a:pPr>
            <a:r>
              <a:rPr lang="en-US" sz="5499" spc="181">
                <a:solidFill>
                  <a:srgbClr val="764652"/>
                </a:solidFill>
                <a:latin typeface="Bobby Jones"/>
                <a:ea typeface="Bobby Jones"/>
                <a:cs typeface="Bobby Jones"/>
                <a:sym typeface="Bobby Jones"/>
              </a:rPr>
              <a:t>NOSE AND NASAL CAVITY</a:t>
            </a:r>
          </a:p>
        </p:txBody>
      </p:sp>
      <p:sp>
        <p:nvSpPr>
          <p:cNvPr name="TextBox 9" id="9"/>
          <p:cNvSpPr txBox="true"/>
          <p:nvPr/>
        </p:nvSpPr>
        <p:spPr>
          <a:xfrm rot="0">
            <a:off x="8921750" y="1425463"/>
            <a:ext cx="1600795" cy="1520190"/>
          </a:xfrm>
          <a:prstGeom prst="rect">
            <a:avLst/>
          </a:prstGeom>
        </p:spPr>
        <p:txBody>
          <a:bodyPr anchor="t" rtlCol="false" tIns="0" lIns="0" bIns="0" rIns="0">
            <a:spAutoFit/>
          </a:bodyPr>
          <a:lstStyle/>
          <a:p>
            <a:pPr algn="ctr">
              <a:lnSpc>
                <a:spcPts val="11100"/>
              </a:lnSpc>
            </a:pPr>
            <a:r>
              <a:rPr lang="en-US" sz="11100" spc="555">
                <a:solidFill>
                  <a:srgbClr val="764652"/>
                </a:solidFill>
                <a:latin typeface="Bobby Jones"/>
                <a:ea typeface="Bobby Jones"/>
                <a:cs typeface="Bobby Jones"/>
                <a:sym typeface="Bobby Jones"/>
              </a:rPr>
              <a:t>03</a:t>
            </a:r>
          </a:p>
        </p:txBody>
      </p:sp>
      <p:sp>
        <p:nvSpPr>
          <p:cNvPr name="TextBox 10" id="10"/>
          <p:cNvSpPr txBox="true"/>
          <p:nvPr/>
        </p:nvSpPr>
        <p:spPr>
          <a:xfrm rot="0">
            <a:off x="1893529" y="5175353"/>
            <a:ext cx="1600795" cy="1520190"/>
          </a:xfrm>
          <a:prstGeom prst="rect">
            <a:avLst/>
          </a:prstGeom>
        </p:spPr>
        <p:txBody>
          <a:bodyPr anchor="t" rtlCol="false" tIns="0" lIns="0" bIns="0" rIns="0">
            <a:spAutoFit/>
          </a:bodyPr>
          <a:lstStyle/>
          <a:p>
            <a:pPr algn="ctr">
              <a:lnSpc>
                <a:spcPts val="11100"/>
              </a:lnSpc>
            </a:pPr>
            <a:r>
              <a:rPr lang="en-US" sz="11100" spc="188">
                <a:solidFill>
                  <a:srgbClr val="764652"/>
                </a:solidFill>
                <a:latin typeface="Bobby Jones"/>
                <a:ea typeface="Bobby Jones"/>
                <a:cs typeface="Bobby Jones"/>
                <a:sym typeface="Bobby Jones"/>
              </a:rPr>
              <a:t>04</a:t>
            </a:r>
          </a:p>
        </p:txBody>
      </p:sp>
    </p:spTree>
  </p:cSld>
  <p:clrMapOvr>
    <a:masterClrMapping/>
  </p:clrMapOvr>
  <p:transition spd="slow">
    <p:cover dir="l"/>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10287000" y="0"/>
                </a:moveTo>
                <a:lnTo>
                  <a:pt x="10287000" y="18288000"/>
                </a:lnTo>
                <a:lnTo>
                  <a:pt x="0" y="18288000"/>
                </a:lnTo>
                <a:lnTo>
                  <a:pt x="0" y="0"/>
                </a:lnTo>
                <a:lnTo>
                  <a:pt x="10287000" y="0"/>
                </a:lnTo>
                <a:close/>
              </a:path>
            </a:pathLst>
          </a:custGeom>
          <a:blipFill>
            <a:blip r:embed="rId2"/>
            <a:stretch>
              <a:fillRect l="-83333" t="0" r="-83333" b="0"/>
            </a:stretch>
          </a:blipFill>
        </p:spPr>
      </p:sp>
      <p:sp>
        <p:nvSpPr>
          <p:cNvPr name="TextBox 3" id="3"/>
          <p:cNvSpPr txBox="true"/>
          <p:nvPr/>
        </p:nvSpPr>
        <p:spPr>
          <a:xfrm rot="0">
            <a:off x="4169073" y="1428704"/>
            <a:ext cx="6028963" cy="847725"/>
          </a:xfrm>
          <a:prstGeom prst="rect">
            <a:avLst/>
          </a:prstGeom>
        </p:spPr>
        <p:txBody>
          <a:bodyPr anchor="t" rtlCol="false" tIns="0" lIns="0" bIns="0" rIns="0">
            <a:spAutoFit/>
          </a:bodyPr>
          <a:lstStyle/>
          <a:p>
            <a:pPr algn="l">
              <a:lnSpc>
                <a:spcPts val="6599"/>
              </a:lnSpc>
            </a:pPr>
            <a:r>
              <a:rPr lang="en-US" sz="5499" spc="181">
                <a:solidFill>
                  <a:srgbClr val="764652"/>
                </a:solidFill>
                <a:latin typeface="Bobby Jones"/>
                <a:ea typeface="Bobby Jones"/>
                <a:cs typeface="Bobby Jones"/>
                <a:sym typeface="Bobby Jones"/>
              </a:rPr>
              <a:t>PHARYNX</a:t>
            </a:r>
          </a:p>
        </p:txBody>
      </p:sp>
      <p:sp>
        <p:nvSpPr>
          <p:cNvPr name="Freeform 4" id="4"/>
          <p:cNvSpPr/>
          <p:nvPr/>
        </p:nvSpPr>
        <p:spPr>
          <a:xfrm flipH="false" flipV="false" rot="0">
            <a:off x="10744795" y="420855"/>
            <a:ext cx="6867685" cy="4663243"/>
          </a:xfrm>
          <a:custGeom>
            <a:avLst/>
            <a:gdLst/>
            <a:ahLst/>
            <a:cxnLst/>
            <a:rect r="r" b="b" t="t" l="l"/>
            <a:pathLst>
              <a:path h="4663243" w="6867685">
                <a:moveTo>
                  <a:pt x="0" y="0"/>
                </a:moveTo>
                <a:lnTo>
                  <a:pt x="6867685" y="0"/>
                </a:lnTo>
                <a:lnTo>
                  <a:pt x="6867685" y="4663243"/>
                </a:lnTo>
                <a:lnTo>
                  <a:pt x="0" y="4663243"/>
                </a:lnTo>
                <a:lnTo>
                  <a:pt x="0" y="0"/>
                </a:lnTo>
                <a:close/>
              </a:path>
            </a:pathLst>
          </a:custGeom>
          <a:blipFill>
            <a:blip r:embed="rId3"/>
            <a:stretch>
              <a:fillRect l="0" t="0" r="0" b="0"/>
            </a:stretch>
          </a:blipFill>
        </p:spPr>
      </p:sp>
      <p:sp>
        <p:nvSpPr>
          <p:cNvPr name="Freeform 5" id="5"/>
          <p:cNvSpPr/>
          <p:nvPr/>
        </p:nvSpPr>
        <p:spPr>
          <a:xfrm flipH="false" flipV="false" rot="-6095390">
            <a:off x="12204630" y="3851121"/>
            <a:ext cx="1252400" cy="1227352"/>
          </a:xfrm>
          <a:custGeom>
            <a:avLst/>
            <a:gdLst/>
            <a:ahLst/>
            <a:cxnLst/>
            <a:rect r="r" b="b" t="t" l="l"/>
            <a:pathLst>
              <a:path h="1227352" w="1252400">
                <a:moveTo>
                  <a:pt x="0" y="0"/>
                </a:moveTo>
                <a:lnTo>
                  <a:pt x="1252400" y="0"/>
                </a:lnTo>
                <a:lnTo>
                  <a:pt x="1252400" y="1227351"/>
                </a:lnTo>
                <a:lnTo>
                  <a:pt x="0" y="122735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669489">
            <a:off x="9695387" y="1085697"/>
            <a:ext cx="2430065" cy="2381464"/>
          </a:xfrm>
          <a:custGeom>
            <a:avLst/>
            <a:gdLst/>
            <a:ahLst/>
            <a:cxnLst/>
            <a:rect r="r" b="b" t="t" l="l"/>
            <a:pathLst>
              <a:path h="2381464" w="2430065">
                <a:moveTo>
                  <a:pt x="0" y="0"/>
                </a:moveTo>
                <a:lnTo>
                  <a:pt x="2430065" y="0"/>
                </a:lnTo>
                <a:lnTo>
                  <a:pt x="2430065" y="2381464"/>
                </a:lnTo>
                <a:lnTo>
                  <a:pt x="0" y="23814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819117" y="5084098"/>
            <a:ext cx="6699911" cy="4673395"/>
          </a:xfrm>
          <a:custGeom>
            <a:avLst/>
            <a:gdLst/>
            <a:ahLst/>
            <a:cxnLst/>
            <a:rect r="r" b="b" t="t" l="l"/>
            <a:pathLst>
              <a:path h="4673395" w="6699911">
                <a:moveTo>
                  <a:pt x="0" y="0"/>
                </a:moveTo>
                <a:lnTo>
                  <a:pt x="6699911" y="0"/>
                </a:lnTo>
                <a:lnTo>
                  <a:pt x="6699911" y="4673395"/>
                </a:lnTo>
                <a:lnTo>
                  <a:pt x="0" y="4673395"/>
                </a:lnTo>
                <a:lnTo>
                  <a:pt x="0" y="0"/>
                </a:lnTo>
                <a:close/>
              </a:path>
            </a:pathLst>
          </a:custGeom>
          <a:blipFill>
            <a:blip r:embed="rId6"/>
            <a:stretch>
              <a:fillRect l="0" t="0" r="0" b="0"/>
            </a:stretch>
          </a:blipFill>
        </p:spPr>
      </p:sp>
      <p:sp>
        <p:nvSpPr>
          <p:cNvPr name="TextBox 8" id="8"/>
          <p:cNvSpPr txBox="true"/>
          <p:nvPr/>
        </p:nvSpPr>
        <p:spPr>
          <a:xfrm rot="0">
            <a:off x="2568278" y="2607118"/>
            <a:ext cx="6028963" cy="1857678"/>
          </a:xfrm>
          <a:prstGeom prst="rect">
            <a:avLst/>
          </a:prstGeom>
        </p:spPr>
        <p:txBody>
          <a:bodyPr anchor="t" rtlCol="false" tIns="0" lIns="0" bIns="0" rIns="0">
            <a:spAutoFit/>
          </a:bodyPr>
          <a:lstStyle/>
          <a:p>
            <a:pPr algn="l">
              <a:lnSpc>
                <a:spcPts val="2977"/>
              </a:lnSpc>
            </a:pPr>
            <a:r>
              <a:rPr lang="en-US" sz="2420">
                <a:solidFill>
                  <a:srgbClr val="50242F"/>
                </a:solidFill>
                <a:latin typeface="Dosis"/>
                <a:ea typeface="Dosis"/>
                <a:cs typeface="Dosis"/>
                <a:sym typeface="Dosis"/>
              </a:rPr>
              <a:t>Th</a:t>
            </a:r>
            <a:r>
              <a:rPr lang="en-US" sz="2420">
                <a:solidFill>
                  <a:srgbClr val="50242F"/>
                </a:solidFill>
                <a:latin typeface="Dosis"/>
                <a:ea typeface="Dosis"/>
                <a:cs typeface="Dosis"/>
                <a:sym typeface="Dosis"/>
              </a:rPr>
              <a:t>e pharynx acts as a passageway for air to enter the larynx and lungs and food and liquid to enter the esophagus. It also plays a role in speech. The pharynx is about 5 inches long, depending on body size.</a:t>
            </a:r>
          </a:p>
        </p:txBody>
      </p:sp>
      <p:sp>
        <p:nvSpPr>
          <p:cNvPr name="TextBox 9" id="9"/>
          <p:cNvSpPr txBox="true"/>
          <p:nvPr/>
        </p:nvSpPr>
        <p:spPr>
          <a:xfrm rot="0">
            <a:off x="11008263" y="5728801"/>
            <a:ext cx="6028963" cy="847725"/>
          </a:xfrm>
          <a:prstGeom prst="rect">
            <a:avLst/>
          </a:prstGeom>
        </p:spPr>
        <p:txBody>
          <a:bodyPr anchor="t" rtlCol="false" tIns="0" lIns="0" bIns="0" rIns="0">
            <a:spAutoFit/>
          </a:bodyPr>
          <a:lstStyle/>
          <a:p>
            <a:pPr algn="l">
              <a:lnSpc>
                <a:spcPts val="6599"/>
              </a:lnSpc>
            </a:pPr>
            <a:r>
              <a:rPr lang="en-US" sz="5499" spc="181">
                <a:solidFill>
                  <a:srgbClr val="764652"/>
                </a:solidFill>
                <a:latin typeface="Bobby Jones"/>
                <a:ea typeface="Bobby Jones"/>
                <a:cs typeface="Bobby Jones"/>
                <a:sym typeface="Bobby Jones"/>
              </a:rPr>
              <a:t>LARYNX</a:t>
            </a:r>
          </a:p>
        </p:txBody>
      </p:sp>
      <p:sp>
        <p:nvSpPr>
          <p:cNvPr name="TextBox 10" id="10"/>
          <p:cNvSpPr txBox="true"/>
          <p:nvPr/>
        </p:nvSpPr>
        <p:spPr>
          <a:xfrm rot="0">
            <a:off x="9309625" y="6882628"/>
            <a:ext cx="6028963" cy="2229153"/>
          </a:xfrm>
          <a:prstGeom prst="rect">
            <a:avLst/>
          </a:prstGeom>
        </p:spPr>
        <p:txBody>
          <a:bodyPr anchor="t" rtlCol="false" tIns="0" lIns="0" bIns="0" rIns="0">
            <a:spAutoFit/>
          </a:bodyPr>
          <a:lstStyle/>
          <a:p>
            <a:pPr algn="l">
              <a:lnSpc>
                <a:spcPts val="2977"/>
              </a:lnSpc>
            </a:pPr>
            <a:r>
              <a:rPr lang="en-US" sz="2420">
                <a:solidFill>
                  <a:srgbClr val="50242F"/>
                </a:solidFill>
                <a:latin typeface="Dosis"/>
                <a:ea typeface="Dosis"/>
                <a:cs typeface="Dosis"/>
                <a:sym typeface="Dosis"/>
              </a:rPr>
              <a:t>The pr</a:t>
            </a:r>
            <a:r>
              <a:rPr lang="en-US" sz="2420">
                <a:solidFill>
                  <a:srgbClr val="50242F"/>
                </a:solidFill>
                <a:latin typeface="Dosis"/>
                <a:ea typeface="Dosis"/>
                <a:cs typeface="Dosis"/>
                <a:sym typeface="Dosis"/>
              </a:rPr>
              <a:t>imary function of the larynx in humans and other vertebrates is to protect the lower respiratory tract from aspirating food into the trachea while breathing. It also contains the vocal cords and functions as a voice box for producing sounds, i.e., phonation.</a:t>
            </a:r>
          </a:p>
        </p:txBody>
      </p:sp>
      <p:sp>
        <p:nvSpPr>
          <p:cNvPr name="TextBox 11" id="11"/>
          <p:cNvSpPr txBox="true"/>
          <p:nvPr/>
        </p:nvSpPr>
        <p:spPr>
          <a:xfrm rot="0">
            <a:off x="2168228" y="1044525"/>
            <a:ext cx="1600795" cy="1520190"/>
          </a:xfrm>
          <a:prstGeom prst="rect">
            <a:avLst/>
          </a:prstGeom>
        </p:spPr>
        <p:txBody>
          <a:bodyPr anchor="t" rtlCol="false" tIns="0" lIns="0" bIns="0" rIns="0">
            <a:spAutoFit/>
          </a:bodyPr>
          <a:lstStyle/>
          <a:p>
            <a:pPr algn="ctr">
              <a:lnSpc>
                <a:spcPts val="11100"/>
              </a:lnSpc>
            </a:pPr>
            <a:r>
              <a:rPr lang="en-US" sz="11100" spc="299">
                <a:solidFill>
                  <a:srgbClr val="764652"/>
                </a:solidFill>
                <a:latin typeface="Bobby Jones"/>
                <a:ea typeface="Bobby Jones"/>
                <a:cs typeface="Bobby Jones"/>
                <a:sym typeface="Bobby Jones"/>
              </a:rPr>
              <a:t>05</a:t>
            </a:r>
          </a:p>
        </p:txBody>
      </p:sp>
      <p:sp>
        <p:nvSpPr>
          <p:cNvPr name="TextBox 12" id="12"/>
          <p:cNvSpPr txBox="true"/>
          <p:nvPr/>
        </p:nvSpPr>
        <p:spPr>
          <a:xfrm rot="0">
            <a:off x="9144000" y="5255548"/>
            <a:ext cx="1600795" cy="1520190"/>
          </a:xfrm>
          <a:prstGeom prst="rect">
            <a:avLst/>
          </a:prstGeom>
        </p:spPr>
        <p:txBody>
          <a:bodyPr anchor="t" rtlCol="false" tIns="0" lIns="0" bIns="0" rIns="0">
            <a:spAutoFit/>
          </a:bodyPr>
          <a:lstStyle/>
          <a:p>
            <a:pPr algn="ctr">
              <a:lnSpc>
                <a:spcPts val="11100"/>
              </a:lnSpc>
            </a:pPr>
            <a:r>
              <a:rPr lang="en-US" sz="11100" spc="166">
                <a:solidFill>
                  <a:srgbClr val="764652"/>
                </a:solidFill>
                <a:latin typeface="Bobby Jones"/>
                <a:ea typeface="Bobby Jones"/>
                <a:cs typeface="Bobby Jones"/>
                <a:sym typeface="Bobby Jones"/>
              </a:rPr>
              <a:t>06</a:t>
            </a:r>
          </a:p>
        </p:txBody>
      </p:sp>
    </p:spTree>
  </p:cSld>
  <p:clrMapOvr>
    <a:masterClrMapping/>
  </p:clrMapOvr>
  <p:transition spd="slow">
    <p:cover dir="l"/>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10287000" y="0"/>
                </a:moveTo>
                <a:lnTo>
                  <a:pt x="10287000" y="18288000"/>
                </a:lnTo>
                <a:lnTo>
                  <a:pt x="0" y="18288000"/>
                </a:lnTo>
                <a:lnTo>
                  <a:pt x="0" y="0"/>
                </a:lnTo>
                <a:lnTo>
                  <a:pt x="10287000" y="0"/>
                </a:lnTo>
                <a:close/>
              </a:path>
            </a:pathLst>
          </a:custGeom>
          <a:blipFill>
            <a:blip r:embed="rId2"/>
            <a:stretch>
              <a:fillRect l="-83333" t="0" r="-83333" b="0"/>
            </a:stretch>
          </a:blipFill>
        </p:spPr>
      </p:sp>
      <p:sp>
        <p:nvSpPr>
          <p:cNvPr name="Freeform 3" id="3"/>
          <p:cNvSpPr/>
          <p:nvPr/>
        </p:nvSpPr>
        <p:spPr>
          <a:xfrm flipH="false" flipV="false" rot="0">
            <a:off x="10794116" y="5003903"/>
            <a:ext cx="5096462" cy="4114800"/>
          </a:xfrm>
          <a:custGeom>
            <a:avLst/>
            <a:gdLst/>
            <a:ahLst/>
            <a:cxnLst/>
            <a:rect r="r" b="b" t="t" l="l"/>
            <a:pathLst>
              <a:path h="4114800" w="5096462">
                <a:moveTo>
                  <a:pt x="0" y="0"/>
                </a:moveTo>
                <a:lnTo>
                  <a:pt x="5096463" y="0"/>
                </a:lnTo>
                <a:lnTo>
                  <a:pt x="509646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272812" y="821656"/>
            <a:ext cx="6984684" cy="4656456"/>
          </a:xfrm>
          <a:custGeom>
            <a:avLst/>
            <a:gdLst/>
            <a:ahLst/>
            <a:cxnLst/>
            <a:rect r="r" b="b" t="t" l="l"/>
            <a:pathLst>
              <a:path h="4656456" w="6984684">
                <a:moveTo>
                  <a:pt x="0" y="0"/>
                </a:moveTo>
                <a:lnTo>
                  <a:pt x="6984684" y="0"/>
                </a:lnTo>
                <a:lnTo>
                  <a:pt x="6984684" y="4656456"/>
                </a:lnTo>
                <a:lnTo>
                  <a:pt x="0" y="4656456"/>
                </a:lnTo>
                <a:lnTo>
                  <a:pt x="0" y="0"/>
                </a:lnTo>
                <a:close/>
              </a:path>
            </a:pathLst>
          </a:custGeom>
          <a:blipFill>
            <a:blip r:embed="rId5"/>
            <a:stretch>
              <a:fillRect l="0" t="0" r="0" b="0"/>
            </a:stretch>
          </a:blipFill>
        </p:spPr>
      </p:sp>
      <p:sp>
        <p:nvSpPr>
          <p:cNvPr name="TextBox 5" id="5"/>
          <p:cNvSpPr txBox="true"/>
          <p:nvPr/>
        </p:nvSpPr>
        <p:spPr>
          <a:xfrm rot="0">
            <a:off x="9144000" y="2936128"/>
            <a:ext cx="6028963" cy="1114728"/>
          </a:xfrm>
          <a:prstGeom prst="rect">
            <a:avLst/>
          </a:prstGeom>
        </p:spPr>
        <p:txBody>
          <a:bodyPr anchor="t" rtlCol="false" tIns="0" lIns="0" bIns="0" rIns="0">
            <a:spAutoFit/>
          </a:bodyPr>
          <a:lstStyle/>
          <a:p>
            <a:pPr algn="l">
              <a:lnSpc>
                <a:spcPts val="2977"/>
              </a:lnSpc>
            </a:pPr>
            <a:r>
              <a:rPr lang="en-US" sz="2420">
                <a:solidFill>
                  <a:srgbClr val="50242F"/>
                </a:solidFill>
                <a:latin typeface="Dosis"/>
                <a:ea typeface="Dosis"/>
                <a:cs typeface="Dosis"/>
                <a:sym typeface="Dosis"/>
              </a:rPr>
              <a:t>The</a:t>
            </a:r>
            <a:r>
              <a:rPr lang="en-US" sz="2420">
                <a:solidFill>
                  <a:srgbClr val="50242F"/>
                </a:solidFill>
                <a:latin typeface="Dosis"/>
                <a:ea typeface="Dosis"/>
                <a:cs typeface="Dosis"/>
                <a:sym typeface="Dosis"/>
              </a:rPr>
              <a:t> primary function of the trachea is to allow passage of inspired and expired air into and out of the lung.</a:t>
            </a:r>
          </a:p>
        </p:txBody>
      </p:sp>
      <p:sp>
        <p:nvSpPr>
          <p:cNvPr name="TextBox 6" id="6"/>
          <p:cNvSpPr txBox="true"/>
          <p:nvPr/>
        </p:nvSpPr>
        <p:spPr>
          <a:xfrm rot="0">
            <a:off x="4765154" y="6075314"/>
            <a:ext cx="6028963" cy="847725"/>
          </a:xfrm>
          <a:prstGeom prst="rect">
            <a:avLst/>
          </a:prstGeom>
        </p:spPr>
        <p:txBody>
          <a:bodyPr anchor="t" rtlCol="false" tIns="0" lIns="0" bIns="0" rIns="0">
            <a:spAutoFit/>
          </a:bodyPr>
          <a:lstStyle/>
          <a:p>
            <a:pPr algn="l">
              <a:lnSpc>
                <a:spcPts val="6599"/>
              </a:lnSpc>
            </a:pPr>
            <a:r>
              <a:rPr lang="en-US" sz="5499" spc="181">
                <a:solidFill>
                  <a:srgbClr val="764652"/>
                </a:solidFill>
                <a:latin typeface="Bobby Jones"/>
                <a:ea typeface="Bobby Jones"/>
                <a:cs typeface="Bobby Jones"/>
                <a:sym typeface="Bobby Jones"/>
              </a:rPr>
              <a:t>LUNGS</a:t>
            </a:r>
          </a:p>
        </p:txBody>
      </p:sp>
      <p:sp>
        <p:nvSpPr>
          <p:cNvPr name="TextBox 7" id="7"/>
          <p:cNvSpPr txBox="true"/>
          <p:nvPr/>
        </p:nvSpPr>
        <p:spPr>
          <a:xfrm rot="0">
            <a:off x="3187748" y="7345890"/>
            <a:ext cx="6028963" cy="743253"/>
          </a:xfrm>
          <a:prstGeom prst="rect">
            <a:avLst/>
          </a:prstGeom>
        </p:spPr>
        <p:txBody>
          <a:bodyPr anchor="t" rtlCol="false" tIns="0" lIns="0" bIns="0" rIns="0">
            <a:spAutoFit/>
          </a:bodyPr>
          <a:lstStyle/>
          <a:p>
            <a:pPr algn="l">
              <a:lnSpc>
                <a:spcPts val="2977"/>
              </a:lnSpc>
            </a:pPr>
            <a:r>
              <a:rPr lang="en-US" sz="2420">
                <a:solidFill>
                  <a:srgbClr val="50242F"/>
                </a:solidFill>
                <a:latin typeface="Dosis"/>
                <a:ea typeface="Dosis"/>
                <a:cs typeface="Dosis"/>
                <a:sym typeface="Dosis"/>
              </a:rPr>
              <a:t>They</a:t>
            </a:r>
            <a:r>
              <a:rPr lang="en-US" sz="2420">
                <a:solidFill>
                  <a:srgbClr val="50242F"/>
                </a:solidFill>
                <a:latin typeface="Dosis"/>
                <a:ea typeface="Dosis"/>
                <a:cs typeface="Dosis"/>
                <a:sym typeface="Dosis"/>
              </a:rPr>
              <a:t> bring oxygen into our bodies and send carbon dioxide out.</a:t>
            </a:r>
          </a:p>
        </p:txBody>
      </p:sp>
      <p:sp>
        <p:nvSpPr>
          <p:cNvPr name="TextBox 8" id="8"/>
          <p:cNvSpPr txBox="true"/>
          <p:nvPr/>
        </p:nvSpPr>
        <p:spPr>
          <a:xfrm rot="0">
            <a:off x="10794116" y="1666445"/>
            <a:ext cx="7916320" cy="847725"/>
          </a:xfrm>
          <a:prstGeom prst="rect">
            <a:avLst/>
          </a:prstGeom>
        </p:spPr>
        <p:txBody>
          <a:bodyPr anchor="t" rtlCol="false" tIns="0" lIns="0" bIns="0" rIns="0">
            <a:spAutoFit/>
          </a:bodyPr>
          <a:lstStyle/>
          <a:p>
            <a:pPr algn="l">
              <a:lnSpc>
                <a:spcPts val="6599"/>
              </a:lnSpc>
            </a:pPr>
            <a:r>
              <a:rPr lang="en-US" sz="5499" spc="181">
                <a:solidFill>
                  <a:srgbClr val="764652"/>
                </a:solidFill>
                <a:latin typeface="Bobby Jones"/>
                <a:ea typeface="Bobby Jones"/>
                <a:cs typeface="Bobby Jones"/>
                <a:sym typeface="Bobby Jones"/>
              </a:rPr>
              <a:t>TRACHEA</a:t>
            </a:r>
          </a:p>
        </p:txBody>
      </p:sp>
      <p:sp>
        <p:nvSpPr>
          <p:cNvPr name="TextBox 9" id="9"/>
          <p:cNvSpPr txBox="true"/>
          <p:nvPr/>
        </p:nvSpPr>
        <p:spPr>
          <a:xfrm rot="0">
            <a:off x="8921750" y="1425463"/>
            <a:ext cx="1600795" cy="1520190"/>
          </a:xfrm>
          <a:prstGeom prst="rect">
            <a:avLst/>
          </a:prstGeom>
        </p:spPr>
        <p:txBody>
          <a:bodyPr anchor="t" rtlCol="false" tIns="0" lIns="0" bIns="0" rIns="0">
            <a:spAutoFit/>
          </a:bodyPr>
          <a:lstStyle/>
          <a:p>
            <a:pPr algn="ctr">
              <a:lnSpc>
                <a:spcPts val="11100"/>
              </a:lnSpc>
            </a:pPr>
            <a:r>
              <a:rPr lang="en-US" sz="11100" spc="555">
                <a:solidFill>
                  <a:srgbClr val="764652"/>
                </a:solidFill>
                <a:latin typeface="Bobby Jones"/>
                <a:ea typeface="Bobby Jones"/>
                <a:cs typeface="Bobby Jones"/>
                <a:sym typeface="Bobby Jones"/>
              </a:rPr>
              <a:t>07</a:t>
            </a:r>
          </a:p>
        </p:txBody>
      </p:sp>
      <p:sp>
        <p:nvSpPr>
          <p:cNvPr name="TextBox 10" id="10"/>
          <p:cNvSpPr txBox="true"/>
          <p:nvPr/>
        </p:nvSpPr>
        <p:spPr>
          <a:xfrm rot="0">
            <a:off x="2965498" y="5833437"/>
            <a:ext cx="1600795" cy="1520190"/>
          </a:xfrm>
          <a:prstGeom prst="rect">
            <a:avLst/>
          </a:prstGeom>
        </p:spPr>
        <p:txBody>
          <a:bodyPr anchor="t" rtlCol="false" tIns="0" lIns="0" bIns="0" rIns="0">
            <a:spAutoFit/>
          </a:bodyPr>
          <a:lstStyle/>
          <a:p>
            <a:pPr algn="ctr">
              <a:lnSpc>
                <a:spcPts val="11100"/>
              </a:lnSpc>
            </a:pPr>
            <a:r>
              <a:rPr lang="en-US" sz="11100" spc="188">
                <a:solidFill>
                  <a:srgbClr val="764652"/>
                </a:solidFill>
                <a:latin typeface="Bobby Jones"/>
                <a:ea typeface="Bobby Jones"/>
                <a:cs typeface="Bobby Jones"/>
                <a:sym typeface="Bobby Jones"/>
              </a:rPr>
              <a:t>08</a:t>
            </a:r>
          </a:p>
        </p:txBody>
      </p:sp>
    </p:spTree>
  </p:cSld>
  <p:clrMapOvr>
    <a:masterClrMapping/>
  </p:clrMapOvr>
  <p:transition spd="slow">
    <p:cover dir="l"/>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10287000" y="0"/>
                </a:moveTo>
                <a:lnTo>
                  <a:pt x="10287000" y="18288000"/>
                </a:lnTo>
                <a:lnTo>
                  <a:pt x="0" y="18288000"/>
                </a:lnTo>
                <a:lnTo>
                  <a:pt x="0" y="0"/>
                </a:lnTo>
                <a:lnTo>
                  <a:pt x="10287000" y="0"/>
                </a:lnTo>
                <a:close/>
              </a:path>
            </a:pathLst>
          </a:custGeom>
          <a:blipFill>
            <a:blip r:embed="rId2"/>
            <a:stretch>
              <a:fillRect l="-83333" t="0" r="-83333" b="0"/>
            </a:stretch>
          </a:blipFill>
        </p:spPr>
      </p:sp>
      <p:sp>
        <p:nvSpPr>
          <p:cNvPr name="TextBox 3" id="3"/>
          <p:cNvSpPr txBox="true"/>
          <p:nvPr/>
        </p:nvSpPr>
        <p:spPr>
          <a:xfrm rot="0">
            <a:off x="4169073" y="1428704"/>
            <a:ext cx="6028963" cy="847725"/>
          </a:xfrm>
          <a:prstGeom prst="rect">
            <a:avLst/>
          </a:prstGeom>
        </p:spPr>
        <p:txBody>
          <a:bodyPr anchor="t" rtlCol="false" tIns="0" lIns="0" bIns="0" rIns="0">
            <a:spAutoFit/>
          </a:bodyPr>
          <a:lstStyle/>
          <a:p>
            <a:pPr algn="l">
              <a:lnSpc>
                <a:spcPts val="6599"/>
              </a:lnSpc>
            </a:pPr>
            <a:r>
              <a:rPr lang="en-US" sz="5499" spc="181">
                <a:solidFill>
                  <a:srgbClr val="764652"/>
                </a:solidFill>
                <a:latin typeface="Bobby Jones"/>
                <a:ea typeface="Bobby Jones"/>
                <a:cs typeface="Bobby Jones"/>
                <a:sym typeface="Bobby Jones"/>
              </a:rPr>
              <a:t>BRONCHUS</a:t>
            </a:r>
          </a:p>
        </p:txBody>
      </p:sp>
      <p:sp>
        <p:nvSpPr>
          <p:cNvPr name="Freeform 4" id="4"/>
          <p:cNvSpPr/>
          <p:nvPr/>
        </p:nvSpPr>
        <p:spPr>
          <a:xfrm flipH="false" flipV="false" rot="-669489">
            <a:off x="9695387" y="1085697"/>
            <a:ext cx="2430065" cy="2381464"/>
          </a:xfrm>
          <a:custGeom>
            <a:avLst/>
            <a:gdLst/>
            <a:ahLst/>
            <a:cxnLst/>
            <a:rect r="r" b="b" t="t" l="l"/>
            <a:pathLst>
              <a:path h="2381464" w="2430065">
                <a:moveTo>
                  <a:pt x="0" y="0"/>
                </a:moveTo>
                <a:lnTo>
                  <a:pt x="2430065" y="0"/>
                </a:lnTo>
                <a:lnTo>
                  <a:pt x="2430065" y="2381464"/>
                </a:lnTo>
                <a:lnTo>
                  <a:pt x="0" y="23814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6095390">
            <a:off x="12204630" y="3851121"/>
            <a:ext cx="1252400" cy="1227352"/>
          </a:xfrm>
          <a:custGeom>
            <a:avLst/>
            <a:gdLst/>
            <a:ahLst/>
            <a:cxnLst/>
            <a:rect r="r" b="b" t="t" l="l"/>
            <a:pathLst>
              <a:path h="1227352" w="1252400">
                <a:moveTo>
                  <a:pt x="0" y="0"/>
                </a:moveTo>
                <a:lnTo>
                  <a:pt x="1252400" y="0"/>
                </a:lnTo>
                <a:lnTo>
                  <a:pt x="1252400" y="1227351"/>
                </a:lnTo>
                <a:lnTo>
                  <a:pt x="0" y="122735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11934090" y="438293"/>
            <a:ext cx="4627133" cy="4763225"/>
          </a:xfrm>
          <a:custGeom>
            <a:avLst/>
            <a:gdLst/>
            <a:ahLst/>
            <a:cxnLst/>
            <a:rect r="r" b="b" t="t" l="l"/>
            <a:pathLst>
              <a:path h="4763225" w="4627133">
                <a:moveTo>
                  <a:pt x="0" y="0"/>
                </a:moveTo>
                <a:lnTo>
                  <a:pt x="4627133" y="0"/>
                </a:lnTo>
                <a:lnTo>
                  <a:pt x="4627133" y="4763226"/>
                </a:lnTo>
                <a:lnTo>
                  <a:pt x="0" y="4763226"/>
                </a:lnTo>
                <a:lnTo>
                  <a:pt x="0" y="0"/>
                </a:lnTo>
                <a:close/>
              </a:path>
            </a:pathLst>
          </a:custGeom>
          <a:blipFill>
            <a:blip r:embed="rId5"/>
            <a:stretch>
              <a:fillRect l="0" t="0" r="0" b="0"/>
            </a:stretch>
          </a:blipFill>
        </p:spPr>
      </p:sp>
      <p:sp>
        <p:nvSpPr>
          <p:cNvPr name="Freeform 7" id="7"/>
          <p:cNvSpPr/>
          <p:nvPr/>
        </p:nvSpPr>
        <p:spPr>
          <a:xfrm flipH="false" flipV="false" rot="0">
            <a:off x="1527534" y="5201519"/>
            <a:ext cx="6540767" cy="4683512"/>
          </a:xfrm>
          <a:custGeom>
            <a:avLst/>
            <a:gdLst/>
            <a:ahLst/>
            <a:cxnLst/>
            <a:rect r="r" b="b" t="t" l="l"/>
            <a:pathLst>
              <a:path h="4683512" w="6540767">
                <a:moveTo>
                  <a:pt x="0" y="0"/>
                </a:moveTo>
                <a:lnTo>
                  <a:pt x="6540767" y="0"/>
                </a:lnTo>
                <a:lnTo>
                  <a:pt x="6540767" y="4683512"/>
                </a:lnTo>
                <a:lnTo>
                  <a:pt x="0" y="4683512"/>
                </a:lnTo>
                <a:lnTo>
                  <a:pt x="0" y="0"/>
                </a:lnTo>
                <a:close/>
              </a:path>
            </a:pathLst>
          </a:custGeom>
          <a:blipFill>
            <a:blip r:embed="rId6"/>
            <a:stretch>
              <a:fillRect l="0" t="0" r="0" b="0"/>
            </a:stretch>
          </a:blipFill>
        </p:spPr>
      </p:sp>
      <p:sp>
        <p:nvSpPr>
          <p:cNvPr name="TextBox 8" id="8"/>
          <p:cNvSpPr txBox="true"/>
          <p:nvPr/>
        </p:nvSpPr>
        <p:spPr>
          <a:xfrm rot="0">
            <a:off x="2568278" y="2607118"/>
            <a:ext cx="6028963" cy="1857678"/>
          </a:xfrm>
          <a:prstGeom prst="rect">
            <a:avLst/>
          </a:prstGeom>
        </p:spPr>
        <p:txBody>
          <a:bodyPr anchor="t" rtlCol="false" tIns="0" lIns="0" bIns="0" rIns="0">
            <a:spAutoFit/>
          </a:bodyPr>
          <a:lstStyle/>
          <a:p>
            <a:pPr algn="l">
              <a:lnSpc>
                <a:spcPts val="2977"/>
              </a:lnSpc>
            </a:pPr>
            <a:r>
              <a:rPr lang="en-US" sz="2420">
                <a:solidFill>
                  <a:srgbClr val="50242F"/>
                </a:solidFill>
                <a:latin typeface="Dosis"/>
                <a:ea typeface="Dosis"/>
                <a:cs typeface="Dosis"/>
                <a:sym typeface="Dosis"/>
              </a:rPr>
              <a:t>Your</a:t>
            </a:r>
            <a:r>
              <a:rPr lang="en-US" sz="2420">
                <a:solidFill>
                  <a:srgbClr val="50242F"/>
                </a:solidFill>
                <a:latin typeface="Dosis"/>
                <a:ea typeface="Dosis"/>
                <a:cs typeface="Dosis"/>
                <a:sym typeface="Dosis"/>
              </a:rPr>
              <a:t> bronchi work as passageways that carry air to and from your lungs. Your bronchi are lined with mucus, which moisturizes the air along the way and traps foreign particles, like viruses, bacteria and dust.</a:t>
            </a:r>
          </a:p>
        </p:txBody>
      </p:sp>
      <p:sp>
        <p:nvSpPr>
          <p:cNvPr name="TextBox 9" id="9"/>
          <p:cNvSpPr txBox="true"/>
          <p:nvPr/>
        </p:nvSpPr>
        <p:spPr>
          <a:xfrm rot="0">
            <a:off x="11008263" y="5728801"/>
            <a:ext cx="6028963" cy="847725"/>
          </a:xfrm>
          <a:prstGeom prst="rect">
            <a:avLst/>
          </a:prstGeom>
        </p:spPr>
        <p:txBody>
          <a:bodyPr anchor="t" rtlCol="false" tIns="0" lIns="0" bIns="0" rIns="0">
            <a:spAutoFit/>
          </a:bodyPr>
          <a:lstStyle/>
          <a:p>
            <a:pPr algn="l">
              <a:lnSpc>
                <a:spcPts val="6599"/>
              </a:lnSpc>
            </a:pPr>
            <a:r>
              <a:rPr lang="en-US" sz="5499" spc="181">
                <a:solidFill>
                  <a:srgbClr val="764652"/>
                </a:solidFill>
                <a:latin typeface="Bobby Jones"/>
                <a:ea typeface="Bobby Jones"/>
                <a:cs typeface="Bobby Jones"/>
                <a:sym typeface="Bobby Jones"/>
              </a:rPr>
              <a:t>AVEOLI</a:t>
            </a:r>
          </a:p>
        </p:txBody>
      </p:sp>
      <p:sp>
        <p:nvSpPr>
          <p:cNvPr name="TextBox 10" id="10"/>
          <p:cNvSpPr txBox="true"/>
          <p:nvPr/>
        </p:nvSpPr>
        <p:spPr>
          <a:xfrm rot="0">
            <a:off x="9309625" y="6882628"/>
            <a:ext cx="6028963" cy="2229153"/>
          </a:xfrm>
          <a:prstGeom prst="rect">
            <a:avLst/>
          </a:prstGeom>
        </p:spPr>
        <p:txBody>
          <a:bodyPr anchor="t" rtlCol="false" tIns="0" lIns="0" bIns="0" rIns="0">
            <a:spAutoFit/>
          </a:bodyPr>
          <a:lstStyle/>
          <a:p>
            <a:pPr algn="l">
              <a:lnSpc>
                <a:spcPts val="2977"/>
              </a:lnSpc>
            </a:pPr>
            <a:r>
              <a:rPr lang="en-US" sz="2420">
                <a:solidFill>
                  <a:srgbClr val="50242F"/>
                </a:solidFill>
                <a:latin typeface="Dosis"/>
                <a:ea typeface="Dosis"/>
                <a:cs typeface="Dosis"/>
                <a:sym typeface="Dosis"/>
              </a:rPr>
              <a:t>Alveoli </a:t>
            </a:r>
            <a:r>
              <a:rPr lang="en-US" sz="2420">
                <a:solidFill>
                  <a:srgbClr val="50242F"/>
                </a:solidFill>
                <a:latin typeface="Dosis"/>
                <a:ea typeface="Dosis"/>
                <a:cs typeface="Dosis"/>
                <a:sym typeface="Dosis"/>
              </a:rPr>
              <a:t>are microscopic balloon-shaped structures located at the end of the respiratory tree. They expand during inhalation, and shrink during exhalation. These tiny air sacs are the site where gas exchange between inspired air and the blood takes place.</a:t>
            </a:r>
          </a:p>
        </p:txBody>
      </p:sp>
      <p:sp>
        <p:nvSpPr>
          <p:cNvPr name="TextBox 11" id="11"/>
          <p:cNvSpPr txBox="true"/>
          <p:nvPr/>
        </p:nvSpPr>
        <p:spPr>
          <a:xfrm rot="0">
            <a:off x="2168228" y="1044525"/>
            <a:ext cx="1600795" cy="1520190"/>
          </a:xfrm>
          <a:prstGeom prst="rect">
            <a:avLst/>
          </a:prstGeom>
        </p:spPr>
        <p:txBody>
          <a:bodyPr anchor="t" rtlCol="false" tIns="0" lIns="0" bIns="0" rIns="0">
            <a:spAutoFit/>
          </a:bodyPr>
          <a:lstStyle/>
          <a:p>
            <a:pPr algn="ctr">
              <a:lnSpc>
                <a:spcPts val="11100"/>
              </a:lnSpc>
            </a:pPr>
            <a:r>
              <a:rPr lang="en-US" sz="11100" spc="299">
                <a:solidFill>
                  <a:srgbClr val="764652"/>
                </a:solidFill>
                <a:latin typeface="Bobby Jones"/>
                <a:ea typeface="Bobby Jones"/>
                <a:cs typeface="Bobby Jones"/>
                <a:sym typeface="Bobby Jones"/>
              </a:rPr>
              <a:t>09</a:t>
            </a:r>
          </a:p>
        </p:txBody>
      </p:sp>
      <p:sp>
        <p:nvSpPr>
          <p:cNvPr name="TextBox 12" id="12"/>
          <p:cNvSpPr txBox="true"/>
          <p:nvPr/>
        </p:nvSpPr>
        <p:spPr>
          <a:xfrm rot="0">
            <a:off x="9144000" y="5255548"/>
            <a:ext cx="1600795" cy="1520190"/>
          </a:xfrm>
          <a:prstGeom prst="rect">
            <a:avLst/>
          </a:prstGeom>
        </p:spPr>
        <p:txBody>
          <a:bodyPr anchor="t" rtlCol="false" tIns="0" lIns="0" bIns="0" rIns="0">
            <a:spAutoFit/>
          </a:bodyPr>
          <a:lstStyle/>
          <a:p>
            <a:pPr algn="ctr">
              <a:lnSpc>
                <a:spcPts val="11100"/>
              </a:lnSpc>
            </a:pPr>
            <a:r>
              <a:rPr lang="en-US" sz="11100" spc="166">
                <a:solidFill>
                  <a:srgbClr val="764652"/>
                </a:solidFill>
                <a:latin typeface="Bobby Jones"/>
                <a:ea typeface="Bobby Jones"/>
                <a:cs typeface="Bobby Jones"/>
                <a:sym typeface="Bobby Jones"/>
              </a:rPr>
              <a:t>10</a:t>
            </a:r>
          </a:p>
        </p:txBody>
      </p:sp>
    </p:spTree>
  </p:cSld>
  <p:clrMapOvr>
    <a:masterClrMapping/>
  </p:clrMapOvr>
  <p:transition spd="slow">
    <p:cover dir="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DAG5enYetHI</dc:identifier>
  <dcterms:modified xsi:type="dcterms:W3CDTF">2011-08-01T06:04:30Z</dcterms:modified>
  <cp:revision>1</cp:revision>
  <dc:title>Respiratory system.</dc:title>
</cp:coreProperties>
</file>